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6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57" r:id="rId2"/>
    <p:sldId id="258" r:id="rId3"/>
    <p:sldId id="306" r:id="rId4"/>
    <p:sldId id="309" r:id="rId5"/>
    <p:sldId id="305" r:id="rId6"/>
    <p:sldId id="360" r:id="rId7"/>
    <p:sldId id="278" r:id="rId8"/>
    <p:sldId id="285" r:id="rId9"/>
    <p:sldId id="347" r:id="rId10"/>
    <p:sldId id="287" r:id="rId11"/>
    <p:sldId id="3110" r:id="rId12"/>
    <p:sldId id="367" r:id="rId13"/>
    <p:sldId id="365" r:id="rId14"/>
    <p:sldId id="3099" r:id="rId15"/>
    <p:sldId id="3108" r:id="rId16"/>
    <p:sldId id="369" r:id="rId17"/>
    <p:sldId id="282" r:id="rId18"/>
    <p:sldId id="289" r:id="rId19"/>
    <p:sldId id="372" r:id="rId20"/>
    <p:sldId id="292" r:id="rId21"/>
    <p:sldId id="357" r:id="rId22"/>
    <p:sldId id="298" r:id="rId23"/>
    <p:sldId id="330" r:id="rId24"/>
    <p:sldId id="3111" r:id="rId25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DDFA2004-A089-4756-4666-4D2B07E90188}" name="Lissa Powell" initials="LP" userId="S::powelll@nasfaa.org::ee691c9a-30d0-455b-b688-add8285ac695" providerId="AD"/>
  <p188:author id="{A0029B77-A3A9-4ECA-1C35-CBED6991565B}" name="Sarah Austin" initials="SA" userId="S::austins@nasfaa.org::94a25384-544c-49b2-a8db-09c9d094886c" providerId="AD"/>
  <p188:author id="{846D7C99-9693-0A3B-CFBC-F6F58D3D14F5}" name="Debra La Grone" initials="DLG" userId="S::lagroned@nasfaa.org::8ae4e4ee-2b87-428c-a5cd-b11307ef7362" providerId="AD"/>
  <p188:author id="{5313F0DF-1D2B-833B-2DC5-1CD1488D26F5}" name="Norma Robinson" initials="NR" userId="S::robinsonn@nasfaa.org::d5752999-feb1-4e81-9398-58af882d5e21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onnie McCormick" initials="CM" lastIdx="2" clrIdx="0"/>
  <p:cmAuthor id="7" name="Eunice Powell" initials="EP" lastIdx="1" clrIdx="7">
    <p:extLst>
      <p:ext uri="{19B8F6BF-5375-455C-9EA6-DF929625EA0E}">
        <p15:presenceInfo xmlns:p15="http://schemas.microsoft.com/office/powerpoint/2012/main" userId="S-1-5-21-530780909-28726180-930774774-15790" providerId="AD"/>
      </p:ext>
    </p:extLst>
  </p:cmAuthor>
  <p:cmAuthor id="1" name="Debra LaGrone" initials="DL" lastIdx="1" clrIdx="1"/>
  <p:cmAuthor id="2" name="Susan Shogren" initials="SS" lastIdx="13" clrIdx="2"/>
  <p:cmAuthor id="3" name="Debra LaGrone" initials="DRL" lastIdx="1" clrIdx="3"/>
  <p:cmAuthor id="4" name="Debra La Grone" initials="DLG" lastIdx="9" clrIdx="4">
    <p:extLst>
      <p:ext uri="{19B8F6BF-5375-455C-9EA6-DF929625EA0E}">
        <p15:presenceInfo xmlns:p15="http://schemas.microsoft.com/office/powerpoint/2012/main" userId="S-1-5-21-530780909-28726180-930774774-35379" providerId="AD"/>
      </p:ext>
    </p:extLst>
  </p:cmAuthor>
  <p:cmAuthor id="5" name="Debra La Grone" initials="DLG [2]" lastIdx="30" clrIdx="5">
    <p:extLst>
      <p:ext uri="{19B8F6BF-5375-455C-9EA6-DF929625EA0E}">
        <p15:presenceInfo xmlns:p15="http://schemas.microsoft.com/office/powerpoint/2012/main" userId="S::lagroned@nasfaa.org::8ae4e4ee-2b87-428c-a5cd-b11307ef7362" providerId="AD"/>
      </p:ext>
    </p:extLst>
  </p:cmAuthor>
  <p:cmAuthor id="6" name="Lissa Powell" initials="LP" lastIdx="26" clrIdx="6">
    <p:extLst>
      <p:ext uri="{19B8F6BF-5375-455C-9EA6-DF929625EA0E}">
        <p15:presenceInfo xmlns:p15="http://schemas.microsoft.com/office/powerpoint/2012/main" userId="S-1-5-21-530780909-28726180-930774774-3886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DBE4B"/>
    <a:srgbClr val="DE7E26"/>
    <a:srgbClr val="004E7D"/>
    <a:srgbClr val="B94197"/>
    <a:srgbClr val="58595B"/>
    <a:srgbClr val="C54FAF"/>
    <a:srgbClr val="005B99"/>
    <a:srgbClr val="007CA8"/>
    <a:srgbClr val="F4EE00"/>
    <a:srgbClr val="F3F7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240" autoAdjust="0"/>
    <p:restoredTop sz="94660"/>
  </p:normalViewPr>
  <p:slideViewPr>
    <p:cSldViewPr>
      <p:cViewPr varScale="1">
        <p:scale>
          <a:sx n="72" d="100"/>
          <a:sy n="72" d="100"/>
        </p:scale>
        <p:origin x="30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6318"/>
    </p:cViewPr>
  </p:sorterViewPr>
  <p:notesViewPr>
    <p:cSldViewPr>
      <p:cViewPr varScale="1">
        <p:scale>
          <a:sx n="72" d="100"/>
          <a:sy n="72" d="100"/>
        </p:scale>
        <p:origin x="3060" y="54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8/10/relationships/authors" Target="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DF3228E-44F6-48AA-BDA5-8804D7CAD0C2}" type="doc">
      <dgm:prSet loTypeId="urn:microsoft.com/office/officeart/2005/8/layout/chart3" loCatId="cycle" qsTypeId="urn:microsoft.com/office/officeart/2005/8/quickstyle/simple1" qsCatId="simple" csTypeId="urn:microsoft.com/office/officeart/2005/8/colors/accent1_2" csCatId="accent1" phldr="1"/>
      <dgm:spPr/>
    </dgm:pt>
    <dgm:pt modelId="{6F68B7A3-6A4D-4B54-9FE7-8DD61A7CADE1}">
      <dgm:prSet phldrT="[Text]"/>
      <dgm:spPr>
        <a:solidFill>
          <a:srgbClr val="6DBE4B"/>
        </a:solidFill>
      </dgm:spPr>
      <dgm:t>
        <a:bodyPr/>
        <a:lstStyle/>
        <a:p>
          <a:pPr marL="0" indent="0" algn="ctr"/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Scholarships</a:t>
          </a:r>
        </a:p>
      </dgm:t>
    </dgm:pt>
    <dgm:pt modelId="{7E20ED66-AC12-4D8E-93F7-8191E956654B}" type="parTrans" cxnId="{1C298667-9058-4AFD-9B7D-02B8F6F76E6E}">
      <dgm:prSet/>
      <dgm:spPr/>
      <dgm:t>
        <a:bodyPr/>
        <a:lstStyle/>
        <a:p>
          <a:endParaRPr lang="en-US"/>
        </a:p>
      </dgm:t>
    </dgm:pt>
    <dgm:pt modelId="{4E4F07CC-7A43-412E-8E68-BAE931981821}" type="sibTrans" cxnId="{1C298667-9058-4AFD-9B7D-02B8F6F76E6E}">
      <dgm:prSet/>
      <dgm:spPr/>
      <dgm:t>
        <a:bodyPr/>
        <a:lstStyle/>
        <a:p>
          <a:endParaRPr lang="en-US"/>
        </a:p>
      </dgm:t>
    </dgm:pt>
    <dgm:pt modelId="{682A8F05-7D8B-4AC1-9CFF-F61E56957BBB}">
      <dgm:prSet phldrT="[Text]"/>
      <dgm:spPr>
        <a:solidFill>
          <a:srgbClr val="004E7D"/>
        </a:solidFill>
      </dgm:spPr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Grants</a:t>
          </a:r>
        </a:p>
      </dgm:t>
    </dgm:pt>
    <dgm:pt modelId="{785407CD-398C-4E55-9F45-95581E2798CD}" type="parTrans" cxnId="{875622C8-17B2-4ED7-83CF-24308F7902F8}">
      <dgm:prSet/>
      <dgm:spPr/>
      <dgm:t>
        <a:bodyPr/>
        <a:lstStyle/>
        <a:p>
          <a:endParaRPr lang="en-US"/>
        </a:p>
      </dgm:t>
    </dgm:pt>
    <dgm:pt modelId="{F93C58AD-730C-49D9-BA66-89158FB0F987}" type="sibTrans" cxnId="{875622C8-17B2-4ED7-83CF-24308F7902F8}">
      <dgm:prSet/>
      <dgm:spPr/>
      <dgm:t>
        <a:bodyPr/>
        <a:lstStyle/>
        <a:p>
          <a:endParaRPr lang="en-US"/>
        </a:p>
      </dgm:t>
    </dgm:pt>
    <dgm:pt modelId="{DC530D26-CA37-4212-886E-04FB28979D9E}">
      <dgm:prSet phldrT="[Text]"/>
      <dgm:spPr>
        <a:solidFill>
          <a:srgbClr val="B94197"/>
        </a:solidFill>
        <a:ln>
          <a:solidFill>
            <a:schemeClr val="bg1"/>
          </a:solidFill>
        </a:ln>
      </dgm:spPr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Loans</a:t>
          </a:r>
        </a:p>
      </dgm:t>
    </dgm:pt>
    <dgm:pt modelId="{580B8DFB-8F04-47EF-9A8E-2A616877A50B}" type="parTrans" cxnId="{D8023A30-79FA-41A1-A12F-BD4EFD49287A}">
      <dgm:prSet/>
      <dgm:spPr/>
      <dgm:t>
        <a:bodyPr/>
        <a:lstStyle/>
        <a:p>
          <a:endParaRPr lang="en-US"/>
        </a:p>
      </dgm:t>
    </dgm:pt>
    <dgm:pt modelId="{4C896F4D-BF7C-404A-8CEB-CE5C6535FA00}" type="sibTrans" cxnId="{D8023A30-79FA-41A1-A12F-BD4EFD49287A}">
      <dgm:prSet/>
      <dgm:spPr/>
      <dgm:t>
        <a:bodyPr/>
        <a:lstStyle/>
        <a:p>
          <a:endParaRPr lang="en-US"/>
        </a:p>
      </dgm:t>
    </dgm:pt>
    <dgm:pt modelId="{2ED1C108-D4C5-44B4-8382-89378080E128}">
      <dgm:prSet phldrT="[Text]"/>
      <dgm:spPr>
        <a:solidFill>
          <a:srgbClr val="DE7E26"/>
        </a:solidFill>
      </dgm:spPr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Work-Study Employment</a:t>
          </a:r>
        </a:p>
      </dgm:t>
    </dgm:pt>
    <dgm:pt modelId="{EC0C1072-F167-49A3-B77E-46DDA35C39AE}" type="parTrans" cxnId="{2D8129EA-FD72-4E87-891E-66AA8F156A42}">
      <dgm:prSet/>
      <dgm:spPr/>
      <dgm:t>
        <a:bodyPr/>
        <a:lstStyle/>
        <a:p>
          <a:endParaRPr lang="en-US"/>
        </a:p>
      </dgm:t>
    </dgm:pt>
    <dgm:pt modelId="{5C2F60CB-4FC2-461B-AD44-2CF82B43AC96}" type="sibTrans" cxnId="{2D8129EA-FD72-4E87-891E-66AA8F156A42}">
      <dgm:prSet/>
      <dgm:spPr/>
      <dgm:t>
        <a:bodyPr/>
        <a:lstStyle/>
        <a:p>
          <a:endParaRPr lang="en-US"/>
        </a:p>
      </dgm:t>
    </dgm:pt>
    <dgm:pt modelId="{AF025E32-9831-4BD8-B3C2-347098364BA7}" type="pres">
      <dgm:prSet presAssocID="{3DF3228E-44F6-48AA-BDA5-8804D7CAD0C2}" presName="compositeShape" presStyleCnt="0">
        <dgm:presLayoutVars>
          <dgm:chMax val="7"/>
          <dgm:dir/>
          <dgm:resizeHandles val="exact"/>
        </dgm:presLayoutVars>
      </dgm:prSet>
      <dgm:spPr/>
    </dgm:pt>
    <dgm:pt modelId="{0F806ED3-8967-4A1C-9E7A-44FDF5590D78}" type="pres">
      <dgm:prSet presAssocID="{3DF3228E-44F6-48AA-BDA5-8804D7CAD0C2}" presName="wedge1" presStyleLbl="node1" presStyleIdx="0" presStyleCnt="4" custScaleX="101883" custScaleY="101341" custLinFactNeighborX="-5145" custLinFactNeighborY="4673"/>
      <dgm:spPr/>
    </dgm:pt>
    <dgm:pt modelId="{BDBC445D-9F22-43BE-9DE0-B4867C100CC5}" type="pres">
      <dgm:prSet presAssocID="{3DF3228E-44F6-48AA-BDA5-8804D7CAD0C2}" presName="wedge1Tx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44618673-05F8-4D88-BC03-2C7CBDB687DA}" type="pres">
      <dgm:prSet presAssocID="{3DF3228E-44F6-48AA-BDA5-8804D7CAD0C2}" presName="wedge2" presStyleLbl="node1" presStyleIdx="1" presStyleCnt="4"/>
      <dgm:spPr/>
    </dgm:pt>
    <dgm:pt modelId="{A102E50C-A2E0-4DD2-BAFB-5FFF4EF09F78}" type="pres">
      <dgm:prSet presAssocID="{3DF3228E-44F6-48AA-BDA5-8804D7CAD0C2}" presName="wedge2Tx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97203243-5DEB-4E3D-909D-180D70D4E8F3}" type="pres">
      <dgm:prSet presAssocID="{3DF3228E-44F6-48AA-BDA5-8804D7CAD0C2}" presName="wedge3" presStyleLbl="node1" presStyleIdx="2" presStyleCnt="4"/>
      <dgm:spPr/>
    </dgm:pt>
    <dgm:pt modelId="{9654E459-7EE4-4272-BCAD-FECD9E331C69}" type="pres">
      <dgm:prSet presAssocID="{3DF3228E-44F6-48AA-BDA5-8804D7CAD0C2}" presName="wedge3Tx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144DDE9C-41E0-4E26-AB1E-6786C80CB3B8}" type="pres">
      <dgm:prSet presAssocID="{3DF3228E-44F6-48AA-BDA5-8804D7CAD0C2}" presName="wedge4" presStyleLbl="node1" presStyleIdx="3" presStyleCnt="4"/>
      <dgm:spPr/>
    </dgm:pt>
    <dgm:pt modelId="{6056FF9D-BAF8-42AA-85EF-07C024F02046}" type="pres">
      <dgm:prSet presAssocID="{3DF3228E-44F6-48AA-BDA5-8804D7CAD0C2}" presName="wedge4Tx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1BD76102-E049-432D-BF41-6564802E32F2}" type="presOf" srcId="{682A8F05-7D8B-4AC1-9CFF-F61E56957BBB}" destId="{A102E50C-A2E0-4DD2-BAFB-5FFF4EF09F78}" srcOrd="1" destOrd="0" presId="urn:microsoft.com/office/officeart/2005/8/layout/chart3"/>
    <dgm:cxn modelId="{BBF18C04-4BEF-4AB8-B51A-3F7087F15881}" type="presOf" srcId="{682A8F05-7D8B-4AC1-9CFF-F61E56957BBB}" destId="{44618673-05F8-4D88-BC03-2C7CBDB687DA}" srcOrd="0" destOrd="0" presId="urn:microsoft.com/office/officeart/2005/8/layout/chart3"/>
    <dgm:cxn modelId="{28E08A20-621F-4F0E-B10A-DEA11B406C98}" type="presOf" srcId="{6F68B7A3-6A4D-4B54-9FE7-8DD61A7CADE1}" destId="{0F806ED3-8967-4A1C-9E7A-44FDF5590D78}" srcOrd="0" destOrd="0" presId="urn:microsoft.com/office/officeart/2005/8/layout/chart3"/>
    <dgm:cxn modelId="{D8023A30-79FA-41A1-A12F-BD4EFD49287A}" srcId="{3DF3228E-44F6-48AA-BDA5-8804D7CAD0C2}" destId="{DC530D26-CA37-4212-886E-04FB28979D9E}" srcOrd="3" destOrd="0" parTransId="{580B8DFB-8F04-47EF-9A8E-2A616877A50B}" sibTransId="{4C896F4D-BF7C-404A-8CEB-CE5C6535FA00}"/>
    <dgm:cxn modelId="{D8158D61-DA8A-476D-AE3F-3BA58C18E1CB}" type="presOf" srcId="{6F68B7A3-6A4D-4B54-9FE7-8DD61A7CADE1}" destId="{BDBC445D-9F22-43BE-9DE0-B4867C100CC5}" srcOrd="1" destOrd="0" presId="urn:microsoft.com/office/officeart/2005/8/layout/chart3"/>
    <dgm:cxn modelId="{1C298667-9058-4AFD-9B7D-02B8F6F76E6E}" srcId="{3DF3228E-44F6-48AA-BDA5-8804D7CAD0C2}" destId="{6F68B7A3-6A4D-4B54-9FE7-8DD61A7CADE1}" srcOrd="0" destOrd="0" parTransId="{7E20ED66-AC12-4D8E-93F7-8191E956654B}" sibTransId="{4E4F07CC-7A43-412E-8E68-BAE931981821}"/>
    <dgm:cxn modelId="{8BB90355-69CE-4400-8CC6-5F9B46B194AB}" type="presOf" srcId="{3DF3228E-44F6-48AA-BDA5-8804D7CAD0C2}" destId="{AF025E32-9831-4BD8-B3C2-347098364BA7}" srcOrd="0" destOrd="0" presId="urn:microsoft.com/office/officeart/2005/8/layout/chart3"/>
    <dgm:cxn modelId="{67146D55-D195-412D-B44F-A3537F03324D}" type="presOf" srcId="{DC530D26-CA37-4212-886E-04FB28979D9E}" destId="{144DDE9C-41E0-4E26-AB1E-6786C80CB3B8}" srcOrd="0" destOrd="0" presId="urn:microsoft.com/office/officeart/2005/8/layout/chart3"/>
    <dgm:cxn modelId="{C86A5B8F-6C1D-4C96-9E88-7C7636AAA1C0}" type="presOf" srcId="{DC530D26-CA37-4212-886E-04FB28979D9E}" destId="{6056FF9D-BAF8-42AA-85EF-07C024F02046}" srcOrd="1" destOrd="0" presId="urn:microsoft.com/office/officeart/2005/8/layout/chart3"/>
    <dgm:cxn modelId="{875622C8-17B2-4ED7-83CF-24308F7902F8}" srcId="{3DF3228E-44F6-48AA-BDA5-8804D7CAD0C2}" destId="{682A8F05-7D8B-4AC1-9CFF-F61E56957BBB}" srcOrd="1" destOrd="0" parTransId="{785407CD-398C-4E55-9F45-95581E2798CD}" sibTransId="{F93C58AD-730C-49D9-BA66-89158FB0F987}"/>
    <dgm:cxn modelId="{D60DEECB-9486-465C-9DE4-74D5B25E28FC}" type="presOf" srcId="{2ED1C108-D4C5-44B4-8382-89378080E128}" destId="{97203243-5DEB-4E3D-909D-180D70D4E8F3}" srcOrd="0" destOrd="0" presId="urn:microsoft.com/office/officeart/2005/8/layout/chart3"/>
    <dgm:cxn modelId="{354A0FD2-782B-40F4-B864-096A1BA375E1}" type="presOf" srcId="{2ED1C108-D4C5-44B4-8382-89378080E128}" destId="{9654E459-7EE4-4272-BCAD-FECD9E331C69}" srcOrd="1" destOrd="0" presId="urn:microsoft.com/office/officeart/2005/8/layout/chart3"/>
    <dgm:cxn modelId="{2D8129EA-FD72-4E87-891E-66AA8F156A42}" srcId="{3DF3228E-44F6-48AA-BDA5-8804D7CAD0C2}" destId="{2ED1C108-D4C5-44B4-8382-89378080E128}" srcOrd="2" destOrd="0" parTransId="{EC0C1072-F167-49A3-B77E-46DDA35C39AE}" sibTransId="{5C2F60CB-4FC2-461B-AD44-2CF82B43AC96}"/>
    <dgm:cxn modelId="{A6CE5246-D473-4F59-AB91-9C6798279878}" type="presParOf" srcId="{AF025E32-9831-4BD8-B3C2-347098364BA7}" destId="{0F806ED3-8967-4A1C-9E7A-44FDF5590D78}" srcOrd="0" destOrd="0" presId="urn:microsoft.com/office/officeart/2005/8/layout/chart3"/>
    <dgm:cxn modelId="{3E63D9D5-DA9C-4534-A141-FD5E15E35B0A}" type="presParOf" srcId="{AF025E32-9831-4BD8-B3C2-347098364BA7}" destId="{BDBC445D-9F22-43BE-9DE0-B4867C100CC5}" srcOrd="1" destOrd="0" presId="urn:microsoft.com/office/officeart/2005/8/layout/chart3"/>
    <dgm:cxn modelId="{D2A9FA80-E337-481A-BCB2-AD5FDFC2F3BE}" type="presParOf" srcId="{AF025E32-9831-4BD8-B3C2-347098364BA7}" destId="{44618673-05F8-4D88-BC03-2C7CBDB687DA}" srcOrd="2" destOrd="0" presId="urn:microsoft.com/office/officeart/2005/8/layout/chart3"/>
    <dgm:cxn modelId="{FE4D9A4C-15E5-4B91-BDC2-BE613B32BB81}" type="presParOf" srcId="{AF025E32-9831-4BD8-B3C2-347098364BA7}" destId="{A102E50C-A2E0-4DD2-BAFB-5FFF4EF09F78}" srcOrd="3" destOrd="0" presId="urn:microsoft.com/office/officeart/2005/8/layout/chart3"/>
    <dgm:cxn modelId="{1EE4E39E-6CD2-4E50-A327-8FF59BA9F3F8}" type="presParOf" srcId="{AF025E32-9831-4BD8-B3C2-347098364BA7}" destId="{97203243-5DEB-4E3D-909D-180D70D4E8F3}" srcOrd="4" destOrd="0" presId="urn:microsoft.com/office/officeart/2005/8/layout/chart3"/>
    <dgm:cxn modelId="{9DFEB361-D1BA-4FE9-B582-5E0333E64E7A}" type="presParOf" srcId="{AF025E32-9831-4BD8-B3C2-347098364BA7}" destId="{9654E459-7EE4-4272-BCAD-FECD9E331C69}" srcOrd="5" destOrd="0" presId="urn:microsoft.com/office/officeart/2005/8/layout/chart3"/>
    <dgm:cxn modelId="{C5A69F01-BE7A-41FF-BC53-B2EBD43E0CBC}" type="presParOf" srcId="{AF025E32-9831-4BD8-B3C2-347098364BA7}" destId="{144DDE9C-41E0-4E26-AB1E-6786C80CB3B8}" srcOrd="6" destOrd="0" presId="urn:microsoft.com/office/officeart/2005/8/layout/chart3"/>
    <dgm:cxn modelId="{5AC17278-A3AC-4FDC-AC5E-26A2398A62DC}" type="presParOf" srcId="{AF025E32-9831-4BD8-B3C2-347098364BA7}" destId="{6056FF9D-BAF8-42AA-85EF-07C024F02046}" srcOrd="7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F00E4B1-1183-4D06-A15A-F023BA95A229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7F42362-473E-47A6-B0DF-42526255F812}">
      <dgm:prSet phldrT="[Text]" custT="1"/>
      <dgm:spPr>
        <a:solidFill>
          <a:srgbClr val="004E7D"/>
        </a:solidFill>
        <a:ln>
          <a:solidFill>
            <a:srgbClr val="004E7D"/>
          </a:solidFill>
        </a:ln>
      </dgm:spPr>
      <dgm:t>
        <a:bodyPr/>
        <a:lstStyle/>
        <a:p>
          <a:r>
            <a:rPr lang="en-US" sz="3200" b="0" dirty="0"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rPr>
            <a:t>Dependent</a:t>
          </a:r>
          <a:r>
            <a:rPr lang="en-US" sz="3200" b="0" dirty="0">
              <a:latin typeface="Verdana" panose="020B0604030504040204" pitchFamily="34" charset="0"/>
              <a:ea typeface="Verdana" panose="020B0604030504040204" pitchFamily="34" charset="0"/>
            </a:rPr>
            <a:t> Filers</a:t>
          </a:r>
        </a:p>
      </dgm:t>
    </dgm:pt>
    <dgm:pt modelId="{351C16AD-2EDB-45DB-A994-712D09F2133E}" type="parTrans" cxnId="{DA5DCE2A-284F-4D04-A736-891F07BF1F27}">
      <dgm:prSet/>
      <dgm:spPr/>
      <dgm:t>
        <a:bodyPr/>
        <a:lstStyle/>
        <a:p>
          <a:endParaRPr lang="en-US"/>
        </a:p>
      </dgm:t>
    </dgm:pt>
    <dgm:pt modelId="{B133DF24-7AE4-49D1-B48D-50C07777023D}" type="sibTrans" cxnId="{DA5DCE2A-284F-4D04-A736-891F07BF1F27}">
      <dgm:prSet/>
      <dgm:spPr/>
      <dgm:t>
        <a:bodyPr/>
        <a:lstStyle/>
        <a:p>
          <a:endParaRPr lang="en-US"/>
        </a:p>
      </dgm:t>
    </dgm:pt>
    <dgm:pt modelId="{15017AAA-01F0-4156-AC32-A8B5772B0AB1}">
      <dgm:prSet phldrT="[Text]"/>
      <dgm:spPr/>
      <dgm:t>
        <a:bodyPr/>
        <a:lstStyle/>
        <a:p>
          <a:r>
            <a:rPr lang="en-US" b="0" i="0" dirty="0">
              <a:latin typeface="Arial" panose="020B0604020202020204" pitchFamily="34" charset="0"/>
              <a:cs typeface="Arial" panose="020B0604020202020204" pitchFamily="34" charset="0"/>
            </a:rPr>
            <a:t>Student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AC1EBAB-6309-432C-9C51-0B1BA30D0851}" type="parTrans" cxnId="{B784FCD0-2238-43C5-969B-CA28296FCEBB}">
      <dgm:prSet/>
      <dgm:spPr/>
      <dgm:t>
        <a:bodyPr/>
        <a:lstStyle/>
        <a:p>
          <a:endParaRPr lang="en-US"/>
        </a:p>
      </dgm:t>
    </dgm:pt>
    <dgm:pt modelId="{E833B775-2B0E-4239-AC9B-DD9536FBC027}" type="sibTrans" cxnId="{B784FCD0-2238-43C5-969B-CA28296FCEBB}">
      <dgm:prSet/>
      <dgm:spPr/>
      <dgm:t>
        <a:bodyPr/>
        <a:lstStyle/>
        <a:p>
          <a:endParaRPr lang="en-US"/>
        </a:p>
      </dgm:t>
    </dgm:pt>
    <dgm:pt modelId="{C83134BF-B898-46E8-BF4F-A85B7574998F}">
      <dgm:prSet phldrT="[Text]" custT="1"/>
      <dgm:spPr>
        <a:solidFill>
          <a:srgbClr val="004E7D"/>
        </a:solidFill>
        <a:ln>
          <a:solidFill>
            <a:srgbClr val="004E7D"/>
          </a:solidFill>
        </a:ln>
      </dgm:spPr>
      <dgm:t>
        <a:bodyPr/>
        <a:lstStyle/>
        <a:p>
          <a:r>
            <a:rPr lang="en-US" sz="3200" b="0" dirty="0"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rPr>
            <a:t>Independent Filers</a:t>
          </a:r>
        </a:p>
      </dgm:t>
    </dgm:pt>
    <dgm:pt modelId="{30D46085-BDAF-4ED2-B24F-9ECD4DE9F068}" type="parTrans" cxnId="{EAC934EA-F766-4B67-9A2E-A68B8B71818A}">
      <dgm:prSet/>
      <dgm:spPr/>
      <dgm:t>
        <a:bodyPr/>
        <a:lstStyle/>
        <a:p>
          <a:endParaRPr lang="en-US"/>
        </a:p>
      </dgm:t>
    </dgm:pt>
    <dgm:pt modelId="{E4A4BD3B-4AA4-45DC-8CC5-A253B452BE66}" type="sibTrans" cxnId="{EAC934EA-F766-4B67-9A2E-A68B8B71818A}">
      <dgm:prSet/>
      <dgm:spPr/>
      <dgm:t>
        <a:bodyPr/>
        <a:lstStyle/>
        <a:p>
          <a:endParaRPr lang="en-US"/>
        </a:p>
      </dgm:t>
    </dgm:pt>
    <dgm:pt modelId="{C2E95C79-0441-4F28-BB95-6AE5B9A7C3AC}">
      <dgm:prSet phldrT="[Text]"/>
      <dgm:spPr/>
      <dgm:t>
        <a:bodyPr/>
        <a:lstStyle/>
        <a:p>
          <a:r>
            <a:rPr lang="en-US" b="0" i="0" dirty="0">
              <a:latin typeface="Arial" panose="020B0604020202020204" pitchFamily="34" charset="0"/>
              <a:cs typeface="Arial" panose="020B0604020202020204" pitchFamily="34" charset="0"/>
            </a:rPr>
            <a:t>Parent (and spouse)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C72C50C-AFA0-4C49-AF4C-4EAA9ABE70D2}" type="parTrans" cxnId="{18F22CB5-A6C4-4010-928E-A6630E8192A6}">
      <dgm:prSet/>
      <dgm:spPr/>
      <dgm:t>
        <a:bodyPr/>
        <a:lstStyle/>
        <a:p>
          <a:endParaRPr lang="en-US"/>
        </a:p>
      </dgm:t>
    </dgm:pt>
    <dgm:pt modelId="{15779028-1A70-446D-959A-9D31ABD9C5D5}" type="sibTrans" cxnId="{18F22CB5-A6C4-4010-928E-A6630E8192A6}">
      <dgm:prSet/>
      <dgm:spPr/>
      <dgm:t>
        <a:bodyPr/>
        <a:lstStyle/>
        <a:p>
          <a:endParaRPr lang="en-US"/>
        </a:p>
      </dgm:t>
    </dgm:pt>
    <dgm:pt modelId="{84026B12-0D1A-45A1-A6D9-A9F2101FFA63}">
      <dgm:prSet phldrT="[Text]"/>
      <dgm:spPr/>
      <dgm:t>
        <a:bodyPr/>
        <a:lstStyle/>
        <a:p>
          <a:r>
            <a:rPr lang="en-US" b="0" i="0" dirty="0">
              <a:latin typeface="Arial" panose="020B0604020202020204" pitchFamily="34" charset="0"/>
              <a:cs typeface="Arial" panose="020B0604020202020204" pitchFamily="34" charset="0"/>
            </a:rPr>
            <a:t>Parent’s dependent children, even if they live apart from the parent because of college enrollment*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DD9E7BB-7F9A-4E53-BE1E-BD4E9B4D3DFE}" type="parTrans" cxnId="{D3C86372-CDE3-42B0-B156-3EDE0599A3A3}">
      <dgm:prSet/>
      <dgm:spPr/>
      <dgm:t>
        <a:bodyPr/>
        <a:lstStyle/>
        <a:p>
          <a:endParaRPr lang="en-US"/>
        </a:p>
      </dgm:t>
    </dgm:pt>
    <dgm:pt modelId="{F9D29980-C25E-43FD-9970-D68F144D4CA2}" type="sibTrans" cxnId="{D3C86372-CDE3-42B0-B156-3EDE0599A3A3}">
      <dgm:prSet/>
      <dgm:spPr/>
      <dgm:t>
        <a:bodyPr/>
        <a:lstStyle/>
        <a:p>
          <a:endParaRPr lang="en-US"/>
        </a:p>
      </dgm:t>
    </dgm:pt>
    <dgm:pt modelId="{FF5B5D2F-83F8-4E49-9BFB-9A607D04C250}">
      <dgm:prSet phldrT="[Text]"/>
      <dgm:spPr/>
      <dgm:t>
        <a:bodyPr/>
        <a:lstStyle/>
        <a:p>
          <a:r>
            <a:rPr lang="en-US" b="0" i="0" dirty="0">
              <a:latin typeface="Arial" panose="020B0604020202020204" pitchFamily="34" charset="0"/>
              <a:cs typeface="Arial" panose="020B0604020202020204" pitchFamily="34" charset="0"/>
            </a:rPr>
            <a:t>Other people if they live with the parent*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5C57311-D095-41C8-B333-2CCE689C728B}" type="parTrans" cxnId="{55CAB7D5-8EE7-4E12-B41B-B314A85D0975}">
      <dgm:prSet/>
      <dgm:spPr/>
      <dgm:t>
        <a:bodyPr/>
        <a:lstStyle/>
        <a:p>
          <a:endParaRPr lang="en-US"/>
        </a:p>
      </dgm:t>
    </dgm:pt>
    <dgm:pt modelId="{BCD3FB08-12D2-4AD2-8906-DF168D2E047A}" type="sibTrans" cxnId="{55CAB7D5-8EE7-4E12-B41B-B314A85D0975}">
      <dgm:prSet/>
      <dgm:spPr/>
      <dgm:t>
        <a:bodyPr/>
        <a:lstStyle/>
        <a:p>
          <a:endParaRPr lang="en-US"/>
        </a:p>
      </dgm:t>
    </dgm:pt>
    <dgm:pt modelId="{719E02E7-CAC3-4F08-AC61-C7ECCFB7F0F8}">
      <dgm:prSet phldrT="[Text]" custT="1"/>
      <dgm:spPr/>
      <dgm:t>
        <a:bodyPr/>
        <a:lstStyle/>
        <a:p>
          <a:endParaRPr lang="en-US" sz="2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1BCE563-2813-45F6-AB98-116C69B0A2BF}" type="sibTrans" cxnId="{2875AA9F-E69A-45E3-B621-212BE8599BE4}">
      <dgm:prSet/>
      <dgm:spPr/>
      <dgm:t>
        <a:bodyPr/>
        <a:lstStyle/>
        <a:p>
          <a:endParaRPr lang="en-US"/>
        </a:p>
      </dgm:t>
    </dgm:pt>
    <dgm:pt modelId="{4C36D43F-7147-4DDA-98D5-ADCB1CC59137}" type="parTrans" cxnId="{2875AA9F-E69A-45E3-B621-212BE8599BE4}">
      <dgm:prSet/>
      <dgm:spPr/>
      <dgm:t>
        <a:bodyPr/>
        <a:lstStyle/>
        <a:p>
          <a:endParaRPr lang="en-US"/>
        </a:p>
      </dgm:t>
    </dgm:pt>
    <dgm:pt modelId="{4511C1AB-2293-40DE-8DD1-60AC369FD38E}" type="pres">
      <dgm:prSet presAssocID="{6F00E4B1-1183-4D06-A15A-F023BA95A229}" presName="Name0" presStyleCnt="0">
        <dgm:presLayoutVars>
          <dgm:dir/>
          <dgm:animLvl val="lvl"/>
          <dgm:resizeHandles val="exact"/>
        </dgm:presLayoutVars>
      </dgm:prSet>
      <dgm:spPr/>
    </dgm:pt>
    <dgm:pt modelId="{D3D4F1D1-80C3-4971-BDA0-40560D17AA29}" type="pres">
      <dgm:prSet presAssocID="{A7F42362-473E-47A6-B0DF-42526255F812}" presName="composite" presStyleCnt="0"/>
      <dgm:spPr/>
    </dgm:pt>
    <dgm:pt modelId="{E3927A4E-DACB-46FB-8463-79BD804CFC6B}" type="pres">
      <dgm:prSet presAssocID="{A7F42362-473E-47A6-B0DF-42526255F812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</dgm:pt>
    <dgm:pt modelId="{2BA21036-4B8C-40C5-8FF0-121F2B2C66A9}" type="pres">
      <dgm:prSet presAssocID="{A7F42362-473E-47A6-B0DF-42526255F812}" presName="desTx" presStyleLbl="alignAccFollowNode1" presStyleIdx="0" presStyleCnt="2">
        <dgm:presLayoutVars>
          <dgm:bulletEnabled val="1"/>
        </dgm:presLayoutVars>
      </dgm:prSet>
      <dgm:spPr/>
    </dgm:pt>
    <dgm:pt modelId="{F10209B2-C591-4CC0-85D8-F8B7ECFB3E30}" type="pres">
      <dgm:prSet presAssocID="{B133DF24-7AE4-49D1-B48D-50C07777023D}" presName="space" presStyleCnt="0"/>
      <dgm:spPr/>
    </dgm:pt>
    <dgm:pt modelId="{C0A7E6F3-E21F-4E50-936C-8FA5DCB09F6D}" type="pres">
      <dgm:prSet presAssocID="{C83134BF-B898-46E8-BF4F-A85B7574998F}" presName="composite" presStyleCnt="0"/>
      <dgm:spPr/>
    </dgm:pt>
    <dgm:pt modelId="{636598F0-9671-4F1C-847D-66CCA666C8CE}" type="pres">
      <dgm:prSet presAssocID="{C83134BF-B898-46E8-BF4F-A85B7574998F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</dgm:pt>
    <dgm:pt modelId="{2B6E9B78-BF9D-46EB-A786-3E066DE21680}" type="pres">
      <dgm:prSet presAssocID="{C83134BF-B898-46E8-BF4F-A85B7574998F}" presName="desTx" presStyleLbl="alignAccFollowNode1" presStyleIdx="1" presStyleCnt="2">
        <dgm:presLayoutVars>
          <dgm:bulletEnabled val="1"/>
        </dgm:presLayoutVars>
      </dgm:prSet>
      <dgm:spPr/>
    </dgm:pt>
  </dgm:ptLst>
  <dgm:cxnLst>
    <dgm:cxn modelId="{DA5DCE2A-284F-4D04-A736-891F07BF1F27}" srcId="{6F00E4B1-1183-4D06-A15A-F023BA95A229}" destId="{A7F42362-473E-47A6-B0DF-42526255F812}" srcOrd="0" destOrd="0" parTransId="{351C16AD-2EDB-45DB-A994-712D09F2133E}" sibTransId="{B133DF24-7AE4-49D1-B48D-50C07777023D}"/>
    <dgm:cxn modelId="{D3C86372-CDE3-42B0-B156-3EDE0599A3A3}" srcId="{A7F42362-473E-47A6-B0DF-42526255F812}" destId="{84026B12-0D1A-45A1-A6D9-A9F2101FFA63}" srcOrd="2" destOrd="0" parTransId="{1DD9E7BB-7F9A-4E53-BE1E-BD4E9B4D3DFE}" sibTransId="{F9D29980-C25E-43FD-9970-D68F144D4CA2}"/>
    <dgm:cxn modelId="{312BE991-D006-44D3-A8DD-B1F0189E321A}" type="presOf" srcId="{719E02E7-CAC3-4F08-AC61-C7ECCFB7F0F8}" destId="{2B6E9B78-BF9D-46EB-A786-3E066DE21680}" srcOrd="0" destOrd="0" presId="urn:microsoft.com/office/officeart/2005/8/layout/hList1"/>
    <dgm:cxn modelId="{2875AA9F-E69A-45E3-B621-212BE8599BE4}" srcId="{C83134BF-B898-46E8-BF4F-A85B7574998F}" destId="{719E02E7-CAC3-4F08-AC61-C7ECCFB7F0F8}" srcOrd="0" destOrd="0" parTransId="{4C36D43F-7147-4DDA-98D5-ADCB1CC59137}" sibTransId="{E1BCE563-2813-45F6-AB98-116C69B0A2BF}"/>
    <dgm:cxn modelId="{7650CDA4-1CAF-4CD7-B9FA-7DE1306B261B}" type="presOf" srcId="{6F00E4B1-1183-4D06-A15A-F023BA95A229}" destId="{4511C1AB-2293-40DE-8DD1-60AC369FD38E}" srcOrd="0" destOrd="0" presId="urn:microsoft.com/office/officeart/2005/8/layout/hList1"/>
    <dgm:cxn modelId="{18F22CB5-A6C4-4010-928E-A6630E8192A6}" srcId="{A7F42362-473E-47A6-B0DF-42526255F812}" destId="{C2E95C79-0441-4F28-BB95-6AE5B9A7C3AC}" srcOrd="1" destOrd="0" parTransId="{AC72C50C-AFA0-4C49-AF4C-4EAA9ABE70D2}" sibTransId="{15779028-1A70-446D-959A-9D31ABD9C5D5}"/>
    <dgm:cxn modelId="{6D33C4BA-A7FD-48E6-A9CE-D17D0BB025CA}" type="presOf" srcId="{A7F42362-473E-47A6-B0DF-42526255F812}" destId="{E3927A4E-DACB-46FB-8463-79BD804CFC6B}" srcOrd="0" destOrd="0" presId="urn:microsoft.com/office/officeart/2005/8/layout/hList1"/>
    <dgm:cxn modelId="{E69B2AC2-29F2-4FC8-9626-81D470B0219C}" type="presOf" srcId="{15017AAA-01F0-4156-AC32-A8B5772B0AB1}" destId="{2BA21036-4B8C-40C5-8FF0-121F2B2C66A9}" srcOrd="0" destOrd="0" presId="urn:microsoft.com/office/officeart/2005/8/layout/hList1"/>
    <dgm:cxn modelId="{3ECEACC3-61EC-4315-B156-F94747DB96A5}" type="presOf" srcId="{C83134BF-B898-46E8-BF4F-A85B7574998F}" destId="{636598F0-9671-4F1C-847D-66CCA666C8CE}" srcOrd="0" destOrd="0" presId="urn:microsoft.com/office/officeart/2005/8/layout/hList1"/>
    <dgm:cxn modelId="{B784FCD0-2238-43C5-969B-CA28296FCEBB}" srcId="{A7F42362-473E-47A6-B0DF-42526255F812}" destId="{15017AAA-01F0-4156-AC32-A8B5772B0AB1}" srcOrd="0" destOrd="0" parTransId="{CAC1EBAB-6309-432C-9C51-0B1BA30D0851}" sibTransId="{E833B775-2B0E-4239-AC9B-DD9536FBC027}"/>
    <dgm:cxn modelId="{55CAB7D5-8EE7-4E12-B41B-B314A85D0975}" srcId="{A7F42362-473E-47A6-B0DF-42526255F812}" destId="{FF5B5D2F-83F8-4E49-9BFB-9A607D04C250}" srcOrd="3" destOrd="0" parTransId="{55C57311-D095-41C8-B333-2CCE689C728B}" sibTransId="{BCD3FB08-12D2-4AD2-8906-DF168D2E047A}"/>
    <dgm:cxn modelId="{968BC7D8-ED71-43F2-A39E-D2BD9FC99B0D}" type="presOf" srcId="{84026B12-0D1A-45A1-A6D9-A9F2101FFA63}" destId="{2BA21036-4B8C-40C5-8FF0-121F2B2C66A9}" srcOrd="0" destOrd="2" presId="urn:microsoft.com/office/officeart/2005/8/layout/hList1"/>
    <dgm:cxn modelId="{EAC934EA-F766-4B67-9A2E-A68B8B71818A}" srcId="{6F00E4B1-1183-4D06-A15A-F023BA95A229}" destId="{C83134BF-B898-46E8-BF4F-A85B7574998F}" srcOrd="1" destOrd="0" parTransId="{30D46085-BDAF-4ED2-B24F-9ECD4DE9F068}" sibTransId="{E4A4BD3B-4AA4-45DC-8CC5-A253B452BE66}"/>
    <dgm:cxn modelId="{61D138F2-D16F-4202-AE6A-594B2939EF44}" type="presOf" srcId="{FF5B5D2F-83F8-4E49-9BFB-9A607D04C250}" destId="{2BA21036-4B8C-40C5-8FF0-121F2B2C66A9}" srcOrd="0" destOrd="3" presId="urn:microsoft.com/office/officeart/2005/8/layout/hList1"/>
    <dgm:cxn modelId="{4D4A62F4-A215-43F0-AF7B-680DB1670115}" type="presOf" srcId="{C2E95C79-0441-4F28-BB95-6AE5B9A7C3AC}" destId="{2BA21036-4B8C-40C5-8FF0-121F2B2C66A9}" srcOrd="0" destOrd="1" presId="urn:microsoft.com/office/officeart/2005/8/layout/hList1"/>
    <dgm:cxn modelId="{9EC1EFD0-133E-4814-AD4C-18492D3B1DEB}" type="presParOf" srcId="{4511C1AB-2293-40DE-8DD1-60AC369FD38E}" destId="{D3D4F1D1-80C3-4971-BDA0-40560D17AA29}" srcOrd="0" destOrd="0" presId="urn:microsoft.com/office/officeart/2005/8/layout/hList1"/>
    <dgm:cxn modelId="{E9906D5E-BC5B-4C3B-93A7-C36B7DC70C6E}" type="presParOf" srcId="{D3D4F1D1-80C3-4971-BDA0-40560D17AA29}" destId="{E3927A4E-DACB-46FB-8463-79BD804CFC6B}" srcOrd="0" destOrd="0" presId="urn:microsoft.com/office/officeart/2005/8/layout/hList1"/>
    <dgm:cxn modelId="{E5B5974D-1199-4BD1-BCFE-D0FB27FA6381}" type="presParOf" srcId="{D3D4F1D1-80C3-4971-BDA0-40560D17AA29}" destId="{2BA21036-4B8C-40C5-8FF0-121F2B2C66A9}" srcOrd="1" destOrd="0" presId="urn:microsoft.com/office/officeart/2005/8/layout/hList1"/>
    <dgm:cxn modelId="{3D4AF763-445A-4715-A036-226BE208A1B1}" type="presParOf" srcId="{4511C1AB-2293-40DE-8DD1-60AC369FD38E}" destId="{F10209B2-C591-4CC0-85D8-F8B7ECFB3E30}" srcOrd="1" destOrd="0" presId="urn:microsoft.com/office/officeart/2005/8/layout/hList1"/>
    <dgm:cxn modelId="{5C7D856D-2908-4190-9930-33573D355587}" type="presParOf" srcId="{4511C1AB-2293-40DE-8DD1-60AC369FD38E}" destId="{C0A7E6F3-E21F-4E50-936C-8FA5DCB09F6D}" srcOrd="2" destOrd="0" presId="urn:microsoft.com/office/officeart/2005/8/layout/hList1"/>
    <dgm:cxn modelId="{375CC238-6FE8-4824-A218-9118073B0C8C}" type="presParOf" srcId="{C0A7E6F3-E21F-4E50-936C-8FA5DCB09F6D}" destId="{636598F0-9671-4F1C-847D-66CCA666C8CE}" srcOrd="0" destOrd="0" presId="urn:microsoft.com/office/officeart/2005/8/layout/hList1"/>
    <dgm:cxn modelId="{9A405021-79C6-4416-AF33-98B9FD3BED9B}" type="presParOf" srcId="{C0A7E6F3-E21F-4E50-936C-8FA5DCB09F6D}" destId="{2B6E9B78-BF9D-46EB-A786-3E066DE21680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806ED3-8967-4A1C-9E7A-44FDF5590D78}">
      <dsp:nvSpPr>
        <dsp:cNvPr id="0" name=""/>
        <dsp:cNvSpPr/>
      </dsp:nvSpPr>
      <dsp:spPr>
        <a:xfrm>
          <a:off x="1605425" y="541711"/>
          <a:ext cx="4695355" cy="4670377"/>
        </a:xfrm>
        <a:prstGeom prst="pie">
          <a:avLst>
            <a:gd name="adj1" fmla="val 16200000"/>
            <a:gd name="adj2" fmla="val 0"/>
          </a:avLst>
        </a:prstGeom>
        <a:solidFill>
          <a:srgbClr val="6DBE4B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>
              <a:latin typeface="Arial" panose="020B0604020202020204" pitchFamily="34" charset="0"/>
              <a:cs typeface="Arial" panose="020B0604020202020204" pitchFamily="34" charset="0"/>
            </a:rPr>
            <a:t>Scholarships</a:t>
          </a:r>
        </a:p>
      </dsp:txBody>
      <dsp:txXfrm>
        <a:off x="4006764" y="1405730"/>
        <a:ext cx="1732809" cy="1389993"/>
      </dsp:txXfrm>
    </dsp:sp>
    <dsp:sp modelId="{44618673-05F8-4D88-BC03-2C7CBDB687DA}">
      <dsp:nvSpPr>
        <dsp:cNvPr id="0" name=""/>
        <dsp:cNvSpPr/>
      </dsp:nvSpPr>
      <dsp:spPr>
        <a:xfrm>
          <a:off x="1691707" y="551471"/>
          <a:ext cx="4608576" cy="4608576"/>
        </a:xfrm>
        <a:prstGeom prst="pie">
          <a:avLst>
            <a:gd name="adj1" fmla="val 0"/>
            <a:gd name="adj2" fmla="val 5400000"/>
          </a:avLst>
        </a:prstGeom>
        <a:solidFill>
          <a:srgbClr val="004E7D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>
              <a:latin typeface="Arial" panose="020B0604020202020204" pitchFamily="34" charset="0"/>
              <a:cs typeface="Arial" panose="020B0604020202020204" pitchFamily="34" charset="0"/>
            </a:rPr>
            <a:t>Grants</a:t>
          </a:r>
        </a:p>
      </dsp:txBody>
      <dsp:txXfrm>
        <a:off x="4078291" y="2938055"/>
        <a:ext cx="1700784" cy="1371600"/>
      </dsp:txXfrm>
    </dsp:sp>
    <dsp:sp modelId="{97203243-5DEB-4E3D-909D-180D70D4E8F3}">
      <dsp:nvSpPr>
        <dsp:cNvPr id="0" name=""/>
        <dsp:cNvSpPr/>
      </dsp:nvSpPr>
      <dsp:spPr>
        <a:xfrm>
          <a:off x="1691707" y="551471"/>
          <a:ext cx="4608576" cy="4608576"/>
        </a:xfrm>
        <a:prstGeom prst="pie">
          <a:avLst>
            <a:gd name="adj1" fmla="val 5400000"/>
            <a:gd name="adj2" fmla="val 10800000"/>
          </a:avLst>
        </a:prstGeom>
        <a:solidFill>
          <a:srgbClr val="DE7E2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>
              <a:latin typeface="Arial" panose="020B0604020202020204" pitchFamily="34" charset="0"/>
              <a:cs typeface="Arial" panose="020B0604020202020204" pitchFamily="34" charset="0"/>
            </a:rPr>
            <a:t>Work-Study Employment</a:t>
          </a:r>
        </a:p>
      </dsp:txBody>
      <dsp:txXfrm>
        <a:off x="2212915" y="2938055"/>
        <a:ext cx="1700784" cy="1371600"/>
      </dsp:txXfrm>
    </dsp:sp>
    <dsp:sp modelId="{144DDE9C-41E0-4E26-AB1E-6786C80CB3B8}">
      <dsp:nvSpPr>
        <dsp:cNvPr id="0" name=""/>
        <dsp:cNvSpPr/>
      </dsp:nvSpPr>
      <dsp:spPr>
        <a:xfrm>
          <a:off x="1691707" y="551471"/>
          <a:ext cx="4608576" cy="4608576"/>
        </a:xfrm>
        <a:prstGeom prst="pie">
          <a:avLst>
            <a:gd name="adj1" fmla="val 10800000"/>
            <a:gd name="adj2" fmla="val 16200000"/>
          </a:avLst>
        </a:prstGeom>
        <a:solidFill>
          <a:srgbClr val="B94197"/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>
              <a:latin typeface="Arial" panose="020B0604020202020204" pitchFamily="34" charset="0"/>
              <a:cs typeface="Arial" panose="020B0604020202020204" pitchFamily="34" charset="0"/>
            </a:rPr>
            <a:t>Loans</a:t>
          </a:r>
        </a:p>
      </dsp:txBody>
      <dsp:txXfrm>
        <a:off x="2212915" y="1401863"/>
        <a:ext cx="1700784" cy="13716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927A4E-DACB-46FB-8463-79BD804CFC6B}">
      <dsp:nvSpPr>
        <dsp:cNvPr id="0" name=""/>
        <dsp:cNvSpPr/>
      </dsp:nvSpPr>
      <dsp:spPr>
        <a:xfrm>
          <a:off x="43" y="20248"/>
          <a:ext cx="4130426" cy="1159218"/>
        </a:xfrm>
        <a:prstGeom prst="rect">
          <a:avLst/>
        </a:prstGeom>
        <a:solidFill>
          <a:srgbClr val="004E7D"/>
        </a:solidFill>
        <a:ln w="25400" cap="flat" cmpd="sng" algn="ctr">
          <a:solidFill>
            <a:srgbClr val="004E7D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130048" rIns="227584" bIns="130048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0" kern="1200" dirty="0"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rPr>
            <a:t>Dependent</a:t>
          </a:r>
          <a:r>
            <a:rPr lang="en-US" sz="3200" b="0" kern="1200" dirty="0">
              <a:latin typeface="Verdana" panose="020B0604030504040204" pitchFamily="34" charset="0"/>
              <a:ea typeface="Verdana" panose="020B0604030504040204" pitchFamily="34" charset="0"/>
            </a:rPr>
            <a:t> Filers</a:t>
          </a:r>
        </a:p>
      </dsp:txBody>
      <dsp:txXfrm>
        <a:off x="43" y="20248"/>
        <a:ext cx="4130426" cy="1159218"/>
      </dsp:txXfrm>
    </dsp:sp>
    <dsp:sp modelId="{2BA21036-4B8C-40C5-8FF0-121F2B2C66A9}">
      <dsp:nvSpPr>
        <dsp:cNvPr id="0" name=""/>
        <dsp:cNvSpPr/>
      </dsp:nvSpPr>
      <dsp:spPr>
        <a:xfrm>
          <a:off x="43" y="1179466"/>
          <a:ext cx="4130426" cy="321988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682" tIns="122682" rIns="163576" bIns="184023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b="0" i="0" kern="1200" dirty="0">
              <a:latin typeface="Arial" panose="020B0604020202020204" pitchFamily="34" charset="0"/>
              <a:cs typeface="Arial" panose="020B0604020202020204" pitchFamily="34" charset="0"/>
            </a:rPr>
            <a:t>Student</a:t>
          </a:r>
          <a:endParaRPr lang="en-US" sz="23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b="0" i="0" kern="1200" dirty="0">
              <a:latin typeface="Arial" panose="020B0604020202020204" pitchFamily="34" charset="0"/>
              <a:cs typeface="Arial" panose="020B0604020202020204" pitchFamily="34" charset="0"/>
            </a:rPr>
            <a:t>Parent (and spouse)</a:t>
          </a:r>
          <a:endParaRPr lang="en-US" sz="23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b="0" i="0" kern="1200" dirty="0">
              <a:latin typeface="Arial" panose="020B0604020202020204" pitchFamily="34" charset="0"/>
              <a:cs typeface="Arial" panose="020B0604020202020204" pitchFamily="34" charset="0"/>
            </a:rPr>
            <a:t>Parent’s dependent children, even if they live apart from the parent because of college enrollment*</a:t>
          </a:r>
          <a:endParaRPr lang="en-US" sz="23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b="0" i="0" kern="1200" dirty="0">
              <a:latin typeface="Arial" panose="020B0604020202020204" pitchFamily="34" charset="0"/>
              <a:cs typeface="Arial" panose="020B0604020202020204" pitchFamily="34" charset="0"/>
            </a:rPr>
            <a:t>Other people if they live with the parent*</a:t>
          </a:r>
          <a:endParaRPr lang="en-US" sz="23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3" y="1179466"/>
        <a:ext cx="4130426" cy="3219885"/>
      </dsp:txXfrm>
    </dsp:sp>
    <dsp:sp modelId="{636598F0-9671-4F1C-847D-66CCA666C8CE}">
      <dsp:nvSpPr>
        <dsp:cNvPr id="0" name=""/>
        <dsp:cNvSpPr/>
      </dsp:nvSpPr>
      <dsp:spPr>
        <a:xfrm>
          <a:off x="4708729" y="20248"/>
          <a:ext cx="4130426" cy="1159218"/>
        </a:xfrm>
        <a:prstGeom prst="rect">
          <a:avLst/>
        </a:prstGeom>
        <a:solidFill>
          <a:srgbClr val="004E7D"/>
        </a:solidFill>
        <a:ln w="25400" cap="flat" cmpd="sng" algn="ctr">
          <a:solidFill>
            <a:srgbClr val="004E7D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130048" rIns="227584" bIns="130048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0" kern="1200" dirty="0"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rPr>
            <a:t>Independent Filers</a:t>
          </a:r>
        </a:p>
      </dsp:txBody>
      <dsp:txXfrm>
        <a:off x="4708729" y="20248"/>
        <a:ext cx="4130426" cy="1159218"/>
      </dsp:txXfrm>
    </dsp:sp>
    <dsp:sp modelId="{2B6E9B78-BF9D-46EB-A786-3E066DE21680}">
      <dsp:nvSpPr>
        <dsp:cNvPr id="0" name=""/>
        <dsp:cNvSpPr/>
      </dsp:nvSpPr>
      <dsp:spPr>
        <a:xfrm>
          <a:off x="4708729" y="1179466"/>
          <a:ext cx="4130426" cy="321988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99136" bIns="224028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708729" y="1179466"/>
        <a:ext cx="4130426" cy="321988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55787" y="8723444"/>
            <a:ext cx="6698827" cy="464820"/>
          </a:xfrm>
          <a:prstGeom prst="rect">
            <a:avLst/>
          </a:prstGeom>
        </p:spPr>
      </p:pic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1" y="292128"/>
            <a:ext cx="7010400" cy="37766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4237" tIns="47117" rIns="94237" bIns="47117">
            <a:spAutoFit/>
          </a:bodyPr>
          <a:lstStyle/>
          <a:p>
            <a:pPr algn="ctr" defTabSz="941702" eaLnBrk="0" hangingPunct="0">
              <a:defRPr/>
            </a:pPr>
            <a:r>
              <a:rPr lang="en-US" b="1" dirty="0">
                <a:solidFill>
                  <a:srgbClr val="005B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What You Need to Know About Financial Aid</a:t>
            </a:r>
          </a:p>
        </p:txBody>
      </p:sp>
      <p:sp>
        <p:nvSpPr>
          <p:cNvPr id="2" name="Rectangle 8">
            <a:extLst>
              <a:ext uri="{FF2B5EF4-FFF2-40B4-BE49-F238E27FC236}">
                <a16:creationId xmlns:a16="http://schemas.microsoft.com/office/drawing/2014/main" id="{6DBB8D91-FD1F-620B-6444-E5CF461FD8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4953" y="9051813"/>
            <a:ext cx="6729660" cy="4029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4237" tIns="47117" rIns="94237" bIns="47117">
            <a:spAutoFit/>
          </a:bodyPr>
          <a:lstStyle/>
          <a:p>
            <a:pPr defTabSz="941702" eaLnBrk="0" hangingPunct="0">
              <a:spcBef>
                <a:spcPct val="50000"/>
              </a:spcBef>
              <a:defRPr/>
            </a:pPr>
            <a:r>
              <a:rPr lang="en-US" sz="1000" dirty="0">
                <a:solidFill>
                  <a:schemeClr val="bg1"/>
                </a:solidFill>
              </a:rPr>
              <a:t>© 2023 NASFAA                                                                                       </a:t>
            </a:r>
            <a:fld id="{5A4E40A0-19A0-4F29-A9C5-577C813A7B7F}" type="slidenum">
              <a:rPr lang="en-US" sz="1000">
                <a:solidFill>
                  <a:schemeClr val="bg1"/>
                </a:solidFill>
              </a:rPr>
              <a:pPr defTabSz="941702" eaLnBrk="0" hangingPunct="0">
                <a:spcBef>
                  <a:spcPct val="50000"/>
                </a:spcBef>
                <a:defRPr/>
              </a:pPr>
              <a:t>‹#›</a:t>
            </a:fld>
            <a:r>
              <a:rPr lang="en-US" sz="1000" dirty="0">
                <a:solidFill>
                  <a:schemeClr val="bg1"/>
                </a:solidFill>
              </a:rPr>
              <a:t>                                                                        What You Need to Know</a:t>
            </a:r>
          </a:p>
        </p:txBody>
      </p:sp>
    </p:spTree>
    <p:extLst>
      <p:ext uri="{BB962C8B-B14F-4D97-AF65-F5344CB8AC3E}">
        <p14:creationId xmlns:p14="http://schemas.microsoft.com/office/powerpoint/2010/main" val="11492097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2" tIns="46586" rIns="93172" bIns="46586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2" tIns="46586" rIns="93172" bIns="46586" rtlCol="0"/>
          <a:lstStyle>
            <a:lvl1pPr algn="r">
              <a:defRPr sz="1300"/>
            </a:lvl1pPr>
          </a:lstStyle>
          <a:p>
            <a:fld id="{D8B9A4EA-07C7-4A62-8053-FD0A2A4690A2}" type="datetimeFigureOut">
              <a:rPr lang="en-US" smtClean="0"/>
              <a:t>10/16/2023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8500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2" tIns="46586" rIns="93172" bIns="46586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2" tIns="46586" rIns="93172" bIns="4658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2" tIns="46586" rIns="93172" bIns="46586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2" tIns="46586" rIns="93172" bIns="46586" rtlCol="0" anchor="b"/>
          <a:lstStyle>
            <a:lvl1pPr algn="r">
              <a:defRPr sz="1300"/>
            </a:lvl1pPr>
          </a:lstStyle>
          <a:p>
            <a:fld id="{D5A7F8C3-B5D2-4565-BB39-641E547D4FB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64477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0691"/>
            <a:fld id="{FDEBE571-D673-48C8-8A68-3EF44DB84E6C}" type="slidenum">
              <a:rPr lang="en-US" smtClean="0"/>
              <a:pPr defTabSz="930691"/>
              <a:t>1</a:t>
            </a:fld>
            <a:endParaRPr lang="en-US" dirty="0"/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70674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963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6963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0691"/>
            <a:fld id="{77DE51A1-F46D-4CC5-B68C-1DF1E373D830}" type="slidenum">
              <a:rPr lang="en-US" smtClean="0"/>
              <a:pPr defTabSz="930691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45163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9312DC-84F5-408B-947F-EAE8AD61D85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7314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Parents should have received an email looking similar to this. Please proceed to click on the “log on” button.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9312DC-84F5-408B-947F-EAE8AD61D85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09236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963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6963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0691"/>
            <a:fld id="{77DE51A1-F46D-4CC5-B68C-1DF1E373D830}" type="slidenum">
              <a:rPr lang="en-US" smtClean="0"/>
              <a:pPr defTabSz="930691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754645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0691"/>
            <a:fld id="{59F7DB87-13D1-4C33-B263-04655F864FF9}" type="slidenum">
              <a:rPr lang="en-US" smtClean="0"/>
              <a:pPr defTabSz="930691"/>
              <a:t>18</a:t>
            </a:fld>
            <a:endParaRPr lang="en-US" dirty="0"/>
          </a:p>
        </p:txBody>
      </p:sp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370310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0691"/>
            <a:fld id="{12DEE39B-F2E8-48E6-AE51-21D491C32E14}" type="slidenum">
              <a:rPr lang="en-US" smtClean="0"/>
              <a:pPr defTabSz="930691"/>
              <a:t>20</a:t>
            </a:fld>
            <a:endParaRPr lang="en-US" dirty="0"/>
          </a:p>
        </p:txBody>
      </p:sp>
      <p:sp>
        <p:nvSpPr>
          <p:cNvPr id="90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26444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0691"/>
            <a:fld id="{57C5BEE8-4CF6-4DCD-88A4-22DFF83971C9}" type="slidenum">
              <a:rPr lang="en-US" smtClean="0"/>
              <a:pPr defTabSz="930691"/>
              <a:t>22</a:t>
            </a:fld>
            <a:endParaRPr lang="en-US" dirty="0"/>
          </a:p>
        </p:txBody>
      </p:sp>
      <p:sp>
        <p:nvSpPr>
          <p:cNvPr id="102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8445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0691"/>
            <a:fld id="{8A85F2B9-2469-4CE0-8E58-DFD2E4B24016}" type="slidenum">
              <a:rPr lang="en-US" smtClean="0"/>
              <a:pPr defTabSz="930691"/>
              <a:t>2</a:t>
            </a:fld>
            <a:endParaRPr lang="en-US" dirty="0"/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3630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28F0AC-41F5-4738-9696-FCFD8750ED3F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82898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28F0AC-41F5-4738-9696-FCFD8750ED3F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7416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28F0AC-41F5-4738-9696-FCFD8750ED3F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41785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0691"/>
            <a:fld id="{CCC6CFD0-DC60-458C-AE52-4B994E19B42C}" type="slidenum">
              <a:rPr lang="en-US" smtClean="0"/>
              <a:pPr defTabSz="930691"/>
              <a:t>7</a:t>
            </a:fld>
            <a:endParaRPr lang="en-US" dirty="0"/>
          </a:p>
        </p:txBody>
      </p:sp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86841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0691"/>
            <a:fld id="{821CF2FE-FD55-4EEC-9023-A5156ABE4C1F}" type="slidenum">
              <a:rPr lang="en-US" smtClean="0"/>
              <a:pPr defTabSz="930691"/>
              <a:t>8</a:t>
            </a:fld>
            <a:endParaRPr lang="en-US" dirty="0"/>
          </a:p>
        </p:txBody>
      </p:sp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57189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0691"/>
            <a:fld id="{CCC6CFD0-DC60-458C-AE52-4B994E19B42C}" type="slidenum">
              <a:rPr lang="en-US" smtClean="0"/>
              <a:pPr defTabSz="930691"/>
              <a:t>9</a:t>
            </a:fld>
            <a:endParaRPr lang="en-US" dirty="0"/>
          </a:p>
        </p:txBody>
      </p:sp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52233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0691"/>
            <a:fld id="{159798F6-1026-48A0-917D-8EC2D58D2643}" type="slidenum">
              <a:rPr lang="en-US" smtClean="0"/>
              <a:pPr defTabSz="930691"/>
              <a:t>10</a:t>
            </a:fld>
            <a:endParaRPr lang="en-US" dirty="0"/>
          </a:p>
        </p:txBody>
      </p:sp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6766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731C2D3-93D5-4BE3-BBB5-D14F08BDEAA6}" type="datetimeFigureOut">
              <a:rPr lang="en-US" smtClean="0"/>
              <a:t>10/16/2023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7960964-6D03-4619-B67A-C2298E61E77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0960779"/>
      </p:ext>
    </p:extLst>
  </p:cSld>
  <p:clrMapOvr>
    <a:masterClrMapping/>
  </p:clrMapOvr>
  <p:transition spd="slow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731C2D3-93D5-4BE3-BBB5-D14F08BDEAA6}" type="datetimeFigureOut">
              <a:rPr lang="en-US" smtClean="0"/>
              <a:t>10/16/2023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7960964-6D03-4619-B67A-C2298E61E77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5443114"/>
      </p:ext>
    </p:extLst>
  </p:cSld>
  <p:clrMapOvr>
    <a:masterClrMapping/>
  </p:clrMapOvr>
  <p:transition spd="slow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731C2D3-93D5-4BE3-BBB5-D14F08BDEAA6}" type="datetimeFigureOut">
              <a:rPr lang="en-US" smtClean="0"/>
              <a:t>10/16/2023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7960964-6D03-4619-B67A-C2298E61E77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3369806"/>
      </p:ext>
    </p:extLst>
  </p:cSld>
  <p:clrMapOvr>
    <a:masterClrMapping/>
  </p:clrMapOvr>
  <p:transition spd="slow"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731C2D3-93D5-4BE3-BBB5-D14F08BDEAA6}" type="datetimeFigureOut">
              <a:rPr lang="en-US" smtClean="0"/>
              <a:t>10/16/2023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7960964-6D03-4619-B67A-C2298E61E77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0796592"/>
      </p:ext>
    </p:extLst>
  </p:cSld>
  <p:clrMapOvr>
    <a:masterClrMapping/>
  </p:clrMapOvr>
  <p:transition spd="slow">
    <p:wipe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8"/>
          <p:cNvSpPr txBox="1">
            <a:spLocks noChangeArrowheads="1"/>
          </p:cNvSpPr>
          <p:nvPr userDrawn="1"/>
        </p:nvSpPr>
        <p:spPr bwMode="auto">
          <a:xfrm>
            <a:off x="381000" y="76200"/>
            <a:ext cx="83820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800" b="1" dirty="0">
                <a:solidFill>
                  <a:srgbClr val="005B99"/>
                </a:solidFill>
              </a:rPr>
              <a:t>National Association of Student </a:t>
            </a:r>
            <a:br>
              <a:rPr lang="en-US" sz="2800" b="1" dirty="0">
                <a:solidFill>
                  <a:srgbClr val="005B99"/>
                </a:solidFill>
              </a:rPr>
            </a:br>
            <a:r>
              <a:rPr lang="en-US" sz="2800" b="1" dirty="0">
                <a:solidFill>
                  <a:srgbClr val="005B99"/>
                </a:solidFill>
              </a:rPr>
              <a:t>Financial Aid Administrators Presents …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1676400"/>
            <a:ext cx="7772400" cy="3352800"/>
          </a:xfrm>
        </p:spPr>
        <p:txBody>
          <a:bodyPr/>
          <a:lstStyle>
            <a:lvl1pPr>
              <a:defRPr sz="40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2184728"/>
      </p:ext>
    </p:extLst>
  </p:cSld>
  <p:clrMapOvr>
    <a:masterClrMapping/>
  </p:clrMapOvr>
  <p:transition spd="slow">
    <p:wipe dir="r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4582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81000" y="1447800"/>
            <a:ext cx="4152900" cy="4267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447800"/>
            <a:ext cx="4152900" cy="4267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51466725"/>
      </p:ext>
    </p:extLst>
  </p:cSld>
  <p:clrMapOvr>
    <a:masterClrMapping/>
  </p:clrMapOvr>
  <p:transition spd="slow">
    <p:wipe dir="r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6705600"/>
            <a:ext cx="9144000" cy="152400"/>
          </a:xfrm>
          <a:prstGeom prst="rect">
            <a:avLst/>
          </a:prstGeom>
          <a:solidFill>
            <a:srgbClr val="005B9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FA3B9C9E-32B9-455D-AFFA-35C08D0AA290}"/>
              </a:ext>
            </a:extLst>
          </p:cNvPr>
          <p:cNvCxnSpPr/>
          <p:nvPr userDrawn="1"/>
        </p:nvCxnSpPr>
        <p:spPr>
          <a:xfrm>
            <a:off x="0" y="6705600"/>
            <a:ext cx="9144000" cy="0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70442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lumns - Solid">
    <p:bg>
      <p:bgPr>
        <a:solidFill>
          <a:srgbClr val="113C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1ECFAE3-7E05-0B4A-9CE1-B6F37E6F693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234755BD-B4AC-9044-BCE4-27904766F8B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2B77079C-4238-C245-868E-8F2D147A0174}"/>
              </a:ext>
            </a:extLst>
          </p:cNvPr>
          <p:cNvCxnSpPr>
            <a:cxnSpLocks/>
          </p:cNvCxnSpPr>
          <p:nvPr userDrawn="1"/>
        </p:nvCxnSpPr>
        <p:spPr>
          <a:xfrm>
            <a:off x="672841" y="1259538"/>
            <a:ext cx="879231" cy="0"/>
          </a:xfrm>
          <a:prstGeom prst="line">
            <a:avLst/>
          </a:prstGeom>
          <a:ln w="793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1" name="Title Placeholder 17">
            <a:extLst>
              <a:ext uri="{FF2B5EF4-FFF2-40B4-BE49-F238E27FC236}">
                <a16:creationId xmlns:a16="http://schemas.microsoft.com/office/drawing/2014/main" id="{6A83C0DE-D209-AC40-A278-E03F7AC4CA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428" y="349507"/>
            <a:ext cx="6656070" cy="798177"/>
          </a:xfrm>
          <a:prstGeom prst="rect">
            <a:avLst/>
          </a:prstGeom>
        </p:spPr>
        <p:txBody>
          <a:bodyPr vert="horz" lIns="0" tIns="45720" rIns="91440" bIns="45720" rtlCol="0" anchor="b" anchorCtr="0">
            <a:noAutofit/>
          </a:bodyPr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981BFAF1-1DB2-0A45-BE9C-261E5CA6E24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72840" y="3124206"/>
            <a:ext cx="3448050" cy="2521403"/>
          </a:xfrm>
        </p:spPr>
        <p:txBody>
          <a:bodyPr lIns="0">
            <a:noAutofit/>
          </a:bodyPr>
          <a:lstStyle>
            <a:lvl1pPr marL="0" marR="0" indent="0" algn="l" defTabSz="685630" rtl="0" eaLnBrk="1" fontAlgn="auto" latinLnBrk="0" hangingPunct="1">
              <a:lnSpc>
                <a:spcPct val="150000"/>
              </a:lnSpc>
              <a:spcBef>
                <a:spcPts val="750"/>
              </a:spcBef>
              <a:spcAft>
                <a:spcPts val="338"/>
              </a:spcAft>
              <a:buClrTx/>
              <a:buSzTx/>
              <a:buFontTx/>
              <a:buNone/>
              <a:tabLst/>
              <a:defRPr sz="900" b="0" i="0">
                <a:solidFill>
                  <a:schemeClr val="bg1"/>
                </a:solidFill>
              </a:defRPr>
            </a:lvl1pPr>
            <a:lvl2pPr marL="342815" indent="0">
              <a:buFontTx/>
              <a:buNone/>
              <a:defRPr sz="1051" b="0" i="0"/>
            </a:lvl2pPr>
            <a:lvl3pPr marL="685630" indent="0">
              <a:buFontTx/>
              <a:buNone/>
              <a:defRPr sz="1051" b="0" i="0"/>
            </a:lvl3pPr>
            <a:lvl4pPr>
              <a:defRPr sz="1201"/>
            </a:lvl4pPr>
            <a:lvl5pPr>
              <a:defRPr sz="1201"/>
            </a:lvl5pPr>
          </a:lstStyle>
          <a:p>
            <a:pPr marL="0" marR="0" lvl="0" indent="0" algn="l" defTabSz="68563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Sed </a:t>
            </a:r>
            <a:r>
              <a:rPr lang="en-US" err="1"/>
              <a:t>posuere</a:t>
            </a:r>
            <a:r>
              <a:rPr lang="en-US"/>
              <a:t>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est</a:t>
            </a:r>
            <a:r>
              <a:rPr lang="en-US"/>
              <a:t> at </a:t>
            </a:r>
            <a:r>
              <a:rPr lang="en-US" err="1"/>
              <a:t>lobortis</a:t>
            </a:r>
            <a:r>
              <a:rPr lang="en-US"/>
              <a:t>. </a:t>
            </a:r>
            <a:r>
              <a:rPr lang="en-US" err="1"/>
              <a:t>Donec</a:t>
            </a:r>
            <a:r>
              <a:rPr lang="en-US"/>
              <a:t> </a:t>
            </a: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nulla</a:t>
            </a:r>
            <a:r>
              <a:rPr lang="en-US"/>
              <a:t> non </a:t>
            </a:r>
            <a:r>
              <a:rPr lang="en-US" err="1"/>
              <a:t>metus</a:t>
            </a:r>
            <a:r>
              <a:rPr lang="en-US"/>
              <a:t> </a:t>
            </a:r>
            <a:r>
              <a:rPr lang="en-US" err="1"/>
              <a:t>auctor</a:t>
            </a:r>
            <a:r>
              <a:rPr lang="en-US"/>
              <a:t> </a:t>
            </a:r>
            <a:r>
              <a:rPr lang="en-US" err="1"/>
              <a:t>fringilla</a:t>
            </a:r>
            <a:r>
              <a:rPr lang="en-US"/>
              <a:t>. </a:t>
            </a:r>
            <a:r>
              <a:rPr lang="en-US" err="1"/>
              <a:t>Vivamus</a:t>
            </a:r>
            <a:r>
              <a:rPr lang="en-US"/>
              <a:t> </a:t>
            </a:r>
            <a:r>
              <a:rPr lang="en-US" err="1"/>
              <a:t>sagittis</a:t>
            </a:r>
            <a:r>
              <a:rPr lang="en-US"/>
              <a:t> </a:t>
            </a:r>
            <a:r>
              <a:rPr lang="en-US" err="1"/>
              <a:t>lacus</a:t>
            </a:r>
            <a:r>
              <a:rPr lang="en-US"/>
              <a:t> vel </a:t>
            </a:r>
            <a:r>
              <a:rPr lang="en-US" err="1"/>
              <a:t>augue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</a:t>
            </a:r>
            <a:r>
              <a:rPr lang="en-US" err="1"/>
              <a:t>rutrum</a:t>
            </a:r>
            <a:r>
              <a:rPr lang="en-US"/>
              <a:t> </a:t>
            </a:r>
            <a:r>
              <a:rPr lang="en-US" err="1"/>
              <a:t>faucibus</a:t>
            </a:r>
            <a:r>
              <a:rPr lang="en-US"/>
              <a:t> dolor </a:t>
            </a:r>
            <a:r>
              <a:rPr lang="en-US" err="1"/>
              <a:t>auctor</a:t>
            </a:r>
            <a:r>
              <a:rPr lang="en-US"/>
              <a:t>. </a:t>
            </a:r>
            <a:r>
              <a:rPr lang="en-US" err="1"/>
              <a:t>Aenean</a:t>
            </a:r>
            <a:r>
              <a:rPr lang="en-US"/>
              <a:t> lacinia </a:t>
            </a:r>
            <a:r>
              <a:rPr lang="en-US" err="1"/>
              <a:t>bibendum</a:t>
            </a:r>
            <a:r>
              <a:rPr lang="en-US"/>
              <a:t> </a:t>
            </a:r>
            <a:r>
              <a:rPr lang="en-US" err="1"/>
              <a:t>nulla</a:t>
            </a:r>
            <a:r>
              <a:rPr lang="en-US"/>
              <a:t> sed </a:t>
            </a:r>
            <a:r>
              <a:rPr lang="en-US" err="1"/>
              <a:t>consectetur</a:t>
            </a:r>
            <a:r>
              <a:rPr lang="en-US"/>
              <a:t>. Sed </a:t>
            </a:r>
            <a:r>
              <a:rPr lang="en-US" err="1"/>
              <a:t>posuere</a:t>
            </a:r>
            <a:r>
              <a:rPr lang="en-US"/>
              <a:t>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est</a:t>
            </a:r>
            <a:r>
              <a:rPr lang="en-US"/>
              <a:t> at </a:t>
            </a:r>
            <a:r>
              <a:rPr lang="en-US" err="1"/>
              <a:t>lobortis</a:t>
            </a:r>
            <a:r>
              <a:rPr lang="en-US"/>
              <a:t>. </a:t>
            </a:r>
            <a:r>
              <a:rPr lang="en-US" err="1"/>
              <a:t>Donec</a:t>
            </a:r>
            <a:r>
              <a:rPr lang="en-US"/>
              <a:t> </a:t>
            </a: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nulla</a:t>
            </a:r>
            <a:r>
              <a:rPr lang="en-US"/>
              <a:t> non </a:t>
            </a:r>
            <a:r>
              <a:rPr lang="en-US" err="1"/>
              <a:t>metus</a:t>
            </a:r>
            <a:r>
              <a:rPr lang="en-US"/>
              <a:t> </a:t>
            </a:r>
            <a:r>
              <a:rPr lang="en-US" err="1"/>
              <a:t>auctor</a:t>
            </a:r>
            <a:r>
              <a:rPr lang="en-US"/>
              <a:t> </a:t>
            </a:r>
            <a:r>
              <a:rPr lang="en-US" err="1"/>
              <a:t>fringilla</a:t>
            </a:r>
            <a:r>
              <a:rPr lang="en-US"/>
              <a:t>. </a:t>
            </a:r>
            <a:r>
              <a:rPr lang="en-US" err="1"/>
              <a:t>Vivamus</a:t>
            </a:r>
            <a:r>
              <a:rPr lang="en-US"/>
              <a:t> </a:t>
            </a:r>
            <a:r>
              <a:rPr lang="en-US" err="1"/>
              <a:t>sagittis</a:t>
            </a:r>
            <a:r>
              <a:rPr lang="en-US"/>
              <a:t> </a:t>
            </a:r>
            <a:r>
              <a:rPr lang="en-US" err="1"/>
              <a:t>lacus</a:t>
            </a:r>
            <a:r>
              <a:rPr lang="en-US"/>
              <a:t> vel </a:t>
            </a:r>
            <a:r>
              <a:rPr lang="en-US" err="1"/>
              <a:t>augue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</a:t>
            </a:r>
            <a:r>
              <a:rPr lang="en-US" err="1"/>
              <a:t>rutrum</a:t>
            </a:r>
            <a:r>
              <a:rPr lang="en-US"/>
              <a:t> </a:t>
            </a:r>
            <a:r>
              <a:rPr lang="en-US" err="1"/>
              <a:t>faucibus</a:t>
            </a:r>
            <a:r>
              <a:rPr lang="en-US"/>
              <a:t> dolor </a:t>
            </a:r>
            <a:r>
              <a:rPr lang="en-US" err="1"/>
              <a:t>auctor</a:t>
            </a:r>
            <a:r>
              <a:rPr lang="en-US"/>
              <a:t>. </a:t>
            </a:r>
            <a:r>
              <a:rPr lang="en-US" err="1"/>
              <a:t>Aenean</a:t>
            </a:r>
            <a:r>
              <a:rPr lang="en-US"/>
              <a:t> lacinia </a:t>
            </a:r>
            <a:r>
              <a:rPr lang="en-US" err="1"/>
              <a:t>bibendum</a:t>
            </a:r>
            <a:r>
              <a:rPr lang="en-US"/>
              <a:t> </a:t>
            </a:r>
            <a:r>
              <a:rPr lang="en-US" err="1"/>
              <a:t>nulla</a:t>
            </a:r>
            <a:r>
              <a:rPr lang="en-US"/>
              <a:t> sed </a:t>
            </a:r>
            <a:r>
              <a:rPr lang="en-US" err="1"/>
              <a:t>consectetur</a:t>
            </a:r>
            <a:r>
              <a:rPr lang="en-US"/>
              <a:t>.</a:t>
            </a:r>
          </a:p>
          <a:p>
            <a:pPr lvl="0"/>
            <a:endParaRPr lang="en-US"/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1F6D3F42-A01C-B640-A992-662012FCF36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001033" y="3124206"/>
            <a:ext cx="3448050" cy="2521403"/>
          </a:xfrm>
        </p:spPr>
        <p:txBody>
          <a:bodyPr lIns="0">
            <a:noAutofit/>
          </a:bodyPr>
          <a:lstStyle>
            <a:lvl1pPr marL="0" marR="0" indent="0" algn="l" defTabSz="685630" rtl="0" eaLnBrk="1" fontAlgn="auto" latinLnBrk="0" hangingPunct="1">
              <a:lnSpc>
                <a:spcPct val="15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" b="0" i="0">
                <a:solidFill>
                  <a:schemeClr val="bg1"/>
                </a:solidFill>
              </a:defRPr>
            </a:lvl1pPr>
            <a:lvl2pPr marL="342815" indent="0">
              <a:buFontTx/>
              <a:buNone/>
              <a:defRPr sz="1051" b="0" i="0"/>
            </a:lvl2pPr>
            <a:lvl3pPr marL="685630" indent="0">
              <a:buFontTx/>
              <a:buNone/>
              <a:defRPr sz="1051" b="0" i="0"/>
            </a:lvl3pPr>
            <a:lvl4pPr>
              <a:defRPr sz="1201"/>
            </a:lvl4pPr>
            <a:lvl5pPr>
              <a:defRPr sz="1201"/>
            </a:lvl5pPr>
          </a:lstStyle>
          <a:p>
            <a:pPr marL="0" marR="0" lvl="0" indent="0" algn="l" defTabSz="68563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Sed </a:t>
            </a:r>
            <a:r>
              <a:rPr lang="en-US" err="1"/>
              <a:t>posuere</a:t>
            </a:r>
            <a:r>
              <a:rPr lang="en-US"/>
              <a:t>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est</a:t>
            </a:r>
            <a:r>
              <a:rPr lang="en-US"/>
              <a:t> at </a:t>
            </a:r>
            <a:r>
              <a:rPr lang="en-US" err="1"/>
              <a:t>lobortis</a:t>
            </a:r>
            <a:r>
              <a:rPr lang="en-US"/>
              <a:t>. </a:t>
            </a:r>
            <a:r>
              <a:rPr lang="en-US" err="1"/>
              <a:t>Donec</a:t>
            </a:r>
            <a:r>
              <a:rPr lang="en-US"/>
              <a:t> </a:t>
            </a: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nulla</a:t>
            </a:r>
            <a:r>
              <a:rPr lang="en-US"/>
              <a:t> non </a:t>
            </a:r>
            <a:r>
              <a:rPr lang="en-US" err="1"/>
              <a:t>metus</a:t>
            </a:r>
            <a:r>
              <a:rPr lang="en-US"/>
              <a:t> </a:t>
            </a:r>
            <a:r>
              <a:rPr lang="en-US" err="1"/>
              <a:t>auctor</a:t>
            </a:r>
            <a:r>
              <a:rPr lang="en-US"/>
              <a:t> </a:t>
            </a:r>
            <a:r>
              <a:rPr lang="en-US" err="1"/>
              <a:t>fringilla</a:t>
            </a:r>
            <a:r>
              <a:rPr lang="en-US"/>
              <a:t>. </a:t>
            </a:r>
            <a:r>
              <a:rPr lang="en-US" err="1"/>
              <a:t>Vivamus</a:t>
            </a:r>
            <a:r>
              <a:rPr lang="en-US"/>
              <a:t> </a:t>
            </a:r>
            <a:r>
              <a:rPr lang="en-US" err="1"/>
              <a:t>sagittis</a:t>
            </a:r>
            <a:r>
              <a:rPr lang="en-US"/>
              <a:t> </a:t>
            </a:r>
            <a:r>
              <a:rPr lang="en-US" err="1"/>
              <a:t>lacus</a:t>
            </a:r>
            <a:r>
              <a:rPr lang="en-US"/>
              <a:t> vel </a:t>
            </a:r>
            <a:r>
              <a:rPr lang="en-US" err="1"/>
              <a:t>augue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</a:t>
            </a:r>
            <a:r>
              <a:rPr lang="en-US" err="1"/>
              <a:t>rutrum</a:t>
            </a:r>
            <a:r>
              <a:rPr lang="en-US"/>
              <a:t> </a:t>
            </a:r>
            <a:r>
              <a:rPr lang="en-US" err="1"/>
              <a:t>faucibus</a:t>
            </a:r>
            <a:r>
              <a:rPr lang="en-US"/>
              <a:t> dolor </a:t>
            </a:r>
            <a:r>
              <a:rPr lang="en-US" err="1"/>
              <a:t>auctor</a:t>
            </a:r>
            <a:r>
              <a:rPr lang="en-US"/>
              <a:t>. </a:t>
            </a:r>
            <a:r>
              <a:rPr lang="en-US" err="1"/>
              <a:t>Aenean</a:t>
            </a:r>
            <a:r>
              <a:rPr lang="en-US"/>
              <a:t> lacinia </a:t>
            </a:r>
            <a:r>
              <a:rPr lang="en-US" err="1"/>
              <a:t>bibendum</a:t>
            </a:r>
            <a:r>
              <a:rPr lang="en-US"/>
              <a:t> </a:t>
            </a:r>
            <a:r>
              <a:rPr lang="en-US" err="1"/>
              <a:t>nulla</a:t>
            </a:r>
            <a:r>
              <a:rPr lang="en-US"/>
              <a:t> sed </a:t>
            </a:r>
            <a:r>
              <a:rPr lang="en-US" err="1"/>
              <a:t>consectetur</a:t>
            </a:r>
            <a:r>
              <a:rPr lang="en-US"/>
              <a:t>. Sed </a:t>
            </a:r>
            <a:r>
              <a:rPr lang="en-US" err="1"/>
              <a:t>posuere</a:t>
            </a:r>
            <a:r>
              <a:rPr lang="en-US"/>
              <a:t>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est</a:t>
            </a:r>
            <a:r>
              <a:rPr lang="en-US"/>
              <a:t> at </a:t>
            </a:r>
            <a:r>
              <a:rPr lang="en-US" err="1"/>
              <a:t>lobortis</a:t>
            </a:r>
            <a:r>
              <a:rPr lang="en-US"/>
              <a:t>. </a:t>
            </a:r>
            <a:r>
              <a:rPr lang="en-US" err="1"/>
              <a:t>Donec</a:t>
            </a:r>
            <a:r>
              <a:rPr lang="en-US"/>
              <a:t> </a:t>
            </a: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nulla</a:t>
            </a:r>
            <a:r>
              <a:rPr lang="en-US"/>
              <a:t> non </a:t>
            </a:r>
            <a:r>
              <a:rPr lang="en-US" err="1"/>
              <a:t>metus</a:t>
            </a:r>
            <a:r>
              <a:rPr lang="en-US"/>
              <a:t> </a:t>
            </a:r>
            <a:r>
              <a:rPr lang="en-US" err="1"/>
              <a:t>auctor</a:t>
            </a:r>
            <a:r>
              <a:rPr lang="en-US"/>
              <a:t> </a:t>
            </a:r>
            <a:r>
              <a:rPr lang="en-US" err="1"/>
              <a:t>fringilla</a:t>
            </a:r>
            <a:r>
              <a:rPr lang="en-US"/>
              <a:t>. </a:t>
            </a:r>
            <a:r>
              <a:rPr lang="en-US" err="1"/>
              <a:t>Vivamus</a:t>
            </a:r>
            <a:r>
              <a:rPr lang="en-US"/>
              <a:t> </a:t>
            </a:r>
            <a:r>
              <a:rPr lang="en-US" err="1"/>
              <a:t>sagittis</a:t>
            </a:r>
            <a:r>
              <a:rPr lang="en-US"/>
              <a:t> </a:t>
            </a:r>
            <a:r>
              <a:rPr lang="en-US" err="1"/>
              <a:t>lacus</a:t>
            </a:r>
            <a:r>
              <a:rPr lang="en-US"/>
              <a:t> vel </a:t>
            </a:r>
            <a:r>
              <a:rPr lang="en-US" err="1"/>
              <a:t>augue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</a:t>
            </a:r>
            <a:r>
              <a:rPr lang="en-US" err="1"/>
              <a:t>rutrum</a:t>
            </a:r>
            <a:r>
              <a:rPr lang="en-US"/>
              <a:t> </a:t>
            </a:r>
            <a:r>
              <a:rPr lang="en-US" err="1"/>
              <a:t>faucibus</a:t>
            </a:r>
            <a:r>
              <a:rPr lang="en-US"/>
              <a:t> dolor </a:t>
            </a:r>
            <a:r>
              <a:rPr lang="en-US" err="1"/>
              <a:t>auctor</a:t>
            </a:r>
            <a:r>
              <a:rPr lang="en-US"/>
              <a:t>. </a:t>
            </a:r>
            <a:r>
              <a:rPr lang="en-US" err="1"/>
              <a:t>Aenean</a:t>
            </a:r>
            <a:r>
              <a:rPr lang="en-US"/>
              <a:t> lacinia </a:t>
            </a:r>
            <a:r>
              <a:rPr lang="en-US" err="1"/>
              <a:t>bibendum</a:t>
            </a:r>
            <a:r>
              <a:rPr lang="en-US"/>
              <a:t> </a:t>
            </a:r>
            <a:r>
              <a:rPr lang="en-US" err="1"/>
              <a:t>nulla</a:t>
            </a:r>
            <a:r>
              <a:rPr lang="en-US"/>
              <a:t> sed </a:t>
            </a:r>
            <a:r>
              <a:rPr lang="en-US" err="1"/>
              <a:t>consectetur</a:t>
            </a:r>
            <a:r>
              <a:rPr lang="en-US"/>
              <a:t>.</a:t>
            </a:r>
          </a:p>
          <a:p>
            <a:pPr lvl="0"/>
            <a:endParaRPr lang="en-US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F04C5847-9762-6D4F-B8E5-55059641BCF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689920" y="259428"/>
            <a:ext cx="1170897" cy="216854"/>
          </a:xfrm>
          <a:prstGeom prst="rect">
            <a:avLst/>
          </a:prstGeom>
        </p:spPr>
      </p:pic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4BFDAC0F-1026-8B4A-89B8-BD324C899B7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001035" y="2491405"/>
            <a:ext cx="1984835" cy="605466"/>
          </a:xfrm>
        </p:spPr>
        <p:txBody>
          <a:bodyPr vert="horz" lIns="0" tIns="0" rIns="0" bIns="0" rtlCol="0" anchor="t" anchorCtr="0">
            <a:noAutofit/>
          </a:bodyPr>
          <a:lstStyle>
            <a:lvl1pPr marL="0" indent="0">
              <a:buFontTx/>
              <a:buNone/>
              <a:defRPr lang="en-US" sz="1538" b="0" i="0" cap="all" baseline="0" dirty="0">
                <a:solidFill>
                  <a:schemeClr val="bg1"/>
                </a:solidFill>
                <a:latin typeface="Oswald" pitchFamily="2" charset="77"/>
              </a:defRPr>
            </a:lvl1pPr>
          </a:lstStyle>
          <a:p>
            <a:pPr lvl="0">
              <a:lnSpc>
                <a:spcPct val="80000"/>
              </a:lnSpc>
              <a:spcBef>
                <a:spcPts val="0"/>
              </a:spcBef>
            </a:pPr>
            <a:r>
              <a:rPr lang="en-US"/>
              <a:t>ONE OR TWO LINES for topic description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54FD9BA0-3B13-4B4F-9D53-F4C496EDB7A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72841" y="2491405"/>
            <a:ext cx="1984835" cy="605466"/>
          </a:xfrm>
        </p:spPr>
        <p:txBody>
          <a:bodyPr vert="horz" lIns="0" tIns="0" rIns="0" bIns="0" rtlCol="0" anchor="t" anchorCtr="0">
            <a:noAutofit/>
          </a:bodyPr>
          <a:lstStyle>
            <a:lvl1pPr marL="0" indent="0">
              <a:buFontTx/>
              <a:buNone/>
              <a:defRPr lang="en-US" sz="1538" b="0" i="0" cap="all" baseline="0" dirty="0">
                <a:solidFill>
                  <a:schemeClr val="bg1"/>
                </a:solidFill>
                <a:latin typeface="Oswald" pitchFamily="2" charset="77"/>
              </a:defRPr>
            </a:lvl1pPr>
          </a:lstStyle>
          <a:p>
            <a:pPr lvl="0">
              <a:lnSpc>
                <a:spcPct val="80000"/>
              </a:lnSpc>
              <a:spcBef>
                <a:spcPts val="0"/>
              </a:spcBef>
            </a:pPr>
            <a:r>
              <a:rPr lang="en-US"/>
              <a:t>ONE OR TWO LINES for topic description</a:t>
            </a:r>
          </a:p>
        </p:txBody>
      </p:sp>
    </p:spTree>
    <p:extLst>
      <p:ext uri="{BB962C8B-B14F-4D97-AF65-F5344CB8AC3E}">
        <p14:creationId xmlns:p14="http://schemas.microsoft.com/office/powerpoint/2010/main" val="26576234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 (No Subtit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EE4F0C4-96A0-FB49-92EF-CF053D176BBB}"/>
              </a:ext>
            </a:extLst>
          </p:cNvPr>
          <p:cNvCxnSpPr>
            <a:cxnSpLocks/>
          </p:cNvCxnSpPr>
          <p:nvPr userDrawn="1"/>
        </p:nvCxnSpPr>
        <p:spPr>
          <a:xfrm>
            <a:off x="672841" y="1259538"/>
            <a:ext cx="879231" cy="0"/>
          </a:xfrm>
          <a:prstGeom prst="line">
            <a:avLst/>
          </a:prstGeom>
          <a:ln w="793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CC9DC9BC-0E08-1A47-AB3C-D0D05F30B7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80364" y="6354240"/>
            <a:ext cx="299738" cy="312098"/>
          </a:xfrm>
          <a:prstGeom prst="rect">
            <a:avLst/>
          </a:prstGeom>
        </p:spPr>
        <p:txBody>
          <a:bodyPr vert="horz" lIns="0" tIns="0" rIns="91440" bIns="45720" rtlCol="0" anchor="t" anchorCtr="0"/>
          <a:lstStyle>
            <a:lvl1pPr algn="l">
              <a:defRPr sz="563" b="0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234755BD-B4AC-9044-BCE4-27904766F8B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Placeholder 17">
            <a:extLst>
              <a:ext uri="{FF2B5EF4-FFF2-40B4-BE49-F238E27FC236}">
                <a16:creationId xmlns:a16="http://schemas.microsoft.com/office/drawing/2014/main" id="{A40A9772-F566-7847-89D0-15690EA53F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428" y="349507"/>
            <a:ext cx="6656070" cy="798177"/>
          </a:xfrm>
          <a:prstGeom prst="rect">
            <a:avLst/>
          </a:prstGeom>
        </p:spPr>
        <p:txBody>
          <a:bodyPr vert="horz" lIns="0" tIns="45720" rIns="91440" bIns="45720" rtlCol="0" anchor="b" anchorCtr="0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495AEA99-2F8A-3D47-8F3B-166A2000868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689934" y="258793"/>
            <a:ext cx="1170897" cy="216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79283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95400"/>
            <a:ext cx="8839200" cy="4572000"/>
          </a:xfrm>
        </p:spPr>
        <p:txBody>
          <a:bodyPr/>
          <a:lstStyle>
            <a:lvl1pPr>
              <a:buClr>
                <a:srgbClr val="005B99"/>
              </a:buClr>
              <a:defRPr/>
            </a:lvl1pPr>
            <a:lvl2pPr>
              <a:buClr>
                <a:srgbClr val="005B99"/>
              </a:buClr>
              <a:defRPr/>
            </a:lvl2pPr>
            <a:lvl3pPr>
              <a:buClr>
                <a:srgbClr val="005B99"/>
              </a:buClr>
              <a:defRPr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lnSpc>
                <a:spcPct val="90000"/>
              </a:lnSpc>
              <a:defRPr sz="3600">
                <a:solidFill>
                  <a:srgbClr val="005B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9067800" y="58674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5843877"/>
      </p:ext>
    </p:extLst>
  </p:cSld>
  <p:clrMapOvr>
    <a:masterClrMapping/>
  </p:clrMapOvr>
  <p:transition spd="slow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66516143"/>
      </p:ext>
    </p:extLst>
  </p:cSld>
  <p:clrMapOvr>
    <a:masterClrMapping/>
  </p:clrMapOvr>
  <p:transition spd="slow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731C2D3-93D5-4BE3-BBB5-D14F08BDEAA6}" type="datetimeFigureOut">
              <a:rPr lang="en-US" smtClean="0"/>
              <a:t>10/16/2023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7960964-6D03-4619-B67A-C2298E61E77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424725"/>
      </p:ext>
    </p:extLst>
  </p:cSld>
  <p:clrMapOvr>
    <a:masterClrMapping/>
  </p:clrMapOvr>
  <p:transition spd="slow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3716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3716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731C2D3-93D5-4BE3-BBB5-D14F08BDEAA6}" type="datetimeFigureOut">
              <a:rPr lang="en-US" smtClean="0"/>
              <a:t>10/16/2023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7960964-6D03-4619-B67A-C2298E61E77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074705"/>
      </p:ext>
    </p:extLst>
  </p:cSld>
  <p:clrMapOvr>
    <a:masterClrMapping/>
  </p:clrMapOvr>
  <p:transition spd="slow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731C2D3-93D5-4BE3-BBB5-D14F08BDEAA6}" type="datetimeFigureOut">
              <a:rPr lang="en-US" smtClean="0"/>
              <a:t>10/16/2023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7960964-6D03-4619-B67A-C2298E61E77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8418246"/>
      </p:ext>
    </p:extLst>
  </p:cSld>
  <p:clrMapOvr>
    <a:masterClrMapping/>
  </p:clrMapOvr>
  <p:transition spd="slow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731C2D3-93D5-4BE3-BBB5-D14F08BDEAA6}" type="datetimeFigureOut">
              <a:rPr lang="en-US" smtClean="0"/>
              <a:t>10/16/2023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7960964-6D03-4619-B67A-C2298E61E77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2256070"/>
      </p:ext>
    </p:extLst>
  </p:cSld>
  <p:clrMapOvr>
    <a:masterClrMapping/>
  </p:clrMapOvr>
  <p:transition spd="slow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731C2D3-93D5-4BE3-BBB5-D14F08BDEAA6}" type="datetimeFigureOut">
              <a:rPr lang="en-US" smtClean="0"/>
              <a:t>10/16/2023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7960964-6D03-4619-B67A-C2298E61E77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7050863"/>
      </p:ext>
    </p:extLst>
  </p:cSld>
  <p:clrMapOvr>
    <a:masterClrMapping/>
  </p:clrMapOvr>
  <p:transition spd="slow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731C2D3-93D5-4BE3-BBB5-D14F08BDEAA6}" type="datetimeFigureOut">
              <a:rPr lang="en-US" smtClean="0"/>
              <a:t>10/16/2023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7960964-6D03-4619-B67A-C2298E61E77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1313171"/>
      </p:ext>
    </p:extLst>
  </p:cSld>
  <p:clrMapOvr>
    <a:masterClrMapping/>
  </p:clrMapOvr>
  <p:transition spd="slow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A39B7D3C-C1BE-418A-8BDF-F41A62C7C285}"/>
              </a:ext>
            </a:extLst>
          </p:cNvPr>
          <p:cNvSpPr/>
          <p:nvPr userDrawn="1"/>
        </p:nvSpPr>
        <p:spPr bwMode="auto">
          <a:xfrm>
            <a:off x="0" y="6705600"/>
            <a:ext cx="9144000" cy="182880"/>
          </a:xfrm>
          <a:prstGeom prst="rect">
            <a:avLst/>
          </a:prstGeom>
          <a:solidFill>
            <a:srgbClr val="005B9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400" y="0"/>
            <a:ext cx="8839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" y="1295400"/>
            <a:ext cx="88392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0" y="6705600"/>
            <a:ext cx="9144000" cy="0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3426B4DC-8A4D-41F6-B433-87F84CB5F4F9}"/>
              </a:ext>
            </a:extLst>
          </p:cNvPr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6129497"/>
            <a:ext cx="1766886" cy="433387"/>
          </a:xfrm>
          <a:prstGeom prst="rect">
            <a:avLst/>
          </a:prstGeom>
        </p:spPr>
      </p:pic>
      <p:sp>
        <p:nvSpPr>
          <p:cNvPr id="15" name="Rectangle 70">
            <a:extLst>
              <a:ext uri="{FF2B5EF4-FFF2-40B4-BE49-F238E27FC236}">
                <a16:creationId xmlns:a16="http://schemas.microsoft.com/office/drawing/2014/main" id="{D29F7C9B-CF1C-4EE6-9575-0B446D5FFE8F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715000" y="6400800"/>
            <a:ext cx="3429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dirty="0">
                <a:solidFill>
                  <a:srgbClr val="000000"/>
                </a:solidFill>
                <a:latin typeface="Arial" charset="0"/>
                <a:cs typeface="Arial" charset="0"/>
              </a:rPr>
              <a:t>© 2023 NASFAA   Slide </a:t>
            </a:r>
            <a:fld id="{3E8EC1CB-C9E7-4076-8034-5D4E4E9EDADC}" type="slidenum">
              <a:rPr lang="en-US" sz="1400" smtClean="0">
                <a:solidFill>
                  <a:srgbClr val="000000"/>
                </a:solidFill>
                <a:latin typeface="Arial" charset="0"/>
                <a:cs typeface="Arial" charset="0"/>
              </a:rPr>
              <a:pPr/>
              <a:t>‹#›</a:t>
            </a:fld>
            <a:r>
              <a:rPr lang="en-US" sz="1400" dirty="0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765324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3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2" r:id="rId14"/>
    <p:sldLayoutId id="2147483664" r:id="rId15"/>
    <p:sldLayoutId id="2147483665" r:id="rId16"/>
    <p:sldLayoutId id="2147483666" r:id="rId17"/>
  </p:sldLayoutIdLst>
  <p:transition spd="slow">
    <p:wipe dir="r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rgbClr val="005B99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804863" indent="-347663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98563" indent="-284163" algn="l" defTabSz="914400" rtl="0" eaLnBrk="1" latinLnBrk="0" hangingPunct="1">
        <a:spcBef>
          <a:spcPct val="20000"/>
        </a:spcBef>
        <a:buSzPct val="80000"/>
        <a:buFont typeface="Wingdings" panose="05000000000000000000" pitchFamily="2" charset="2"/>
        <a:buChar char="Ø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9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hyperlink" Target="tel:3363863356" TargetMode="External"/><Relationship Id="rId3" Type="http://schemas.openxmlformats.org/officeDocument/2006/relationships/hyperlink" Target="mailto:couchhn@surry.edu" TargetMode="External"/><Relationship Id="rId7" Type="http://schemas.openxmlformats.org/officeDocument/2006/relationships/hyperlink" Target="mailto:mcdougaljr@surry.edu" TargetMode="External"/><Relationship Id="rId2" Type="http://schemas.openxmlformats.org/officeDocument/2006/relationships/hyperlink" Target="tel:3363863462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tel:3363863245" TargetMode="External"/><Relationship Id="rId5" Type="http://schemas.openxmlformats.org/officeDocument/2006/relationships/hyperlink" Target="mailto:gammonsjl@surry.edu" TargetMode="External"/><Relationship Id="rId4" Type="http://schemas.openxmlformats.org/officeDocument/2006/relationships/hyperlink" Target="tel:3363863458" TargetMode="External"/><Relationship Id="rId9" Type="http://schemas.openxmlformats.org/officeDocument/2006/relationships/hyperlink" Target="mailto:whiteeh@surry.edu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0.png"/><Relationship Id="rId5" Type="http://schemas.openxmlformats.org/officeDocument/2006/relationships/image" Target="../media/image9.tiff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86" name="Rectangle 22"/>
          <p:cNvSpPr>
            <a:spLocks noChangeArrowheads="1"/>
          </p:cNvSpPr>
          <p:nvPr/>
        </p:nvSpPr>
        <p:spPr bwMode="auto">
          <a:xfrm>
            <a:off x="762000" y="1447800"/>
            <a:ext cx="77724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30000"/>
              </a:spcBef>
              <a:defRPr/>
            </a:pPr>
            <a:r>
              <a:rPr lang="en-US" sz="4800" b="1" dirty="0">
                <a:solidFill>
                  <a:srgbClr val="005B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What You </a:t>
            </a:r>
            <a:br>
              <a:rPr lang="en-US" sz="4800" b="1" dirty="0">
                <a:solidFill>
                  <a:srgbClr val="005B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4800" b="1" dirty="0">
                <a:solidFill>
                  <a:srgbClr val="005B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Need to Know </a:t>
            </a:r>
            <a:br>
              <a:rPr lang="en-US" sz="4800" b="1" dirty="0">
                <a:solidFill>
                  <a:srgbClr val="005B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4800" b="1" dirty="0">
                <a:solidFill>
                  <a:srgbClr val="005B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About Financial Aid</a:t>
            </a:r>
          </a:p>
        </p:txBody>
      </p:sp>
    </p:spTree>
    <p:extLst>
      <p:ext uri="{BB962C8B-B14F-4D97-AF65-F5344CB8AC3E}">
        <p14:creationId xmlns:p14="http://schemas.microsoft.com/office/powerpoint/2010/main" val="294594544"/>
      </p:ext>
    </p:extLst>
  </p:cSld>
  <p:clrMapOvr>
    <a:masterClrMapping/>
  </p:clrMapOvr>
  <p:transition spd="slow">
    <p:wipe dir="r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Student Information</a:t>
            </a:r>
          </a:p>
        </p:txBody>
      </p:sp>
      <p:sp>
        <p:nvSpPr>
          <p:cNvPr id="7885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>
              <a:spcBef>
                <a:spcPts val="1800"/>
              </a:spcBef>
              <a:buClr>
                <a:srgbClr val="005B99"/>
              </a:buClr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Identity and contact information</a:t>
            </a:r>
          </a:p>
          <a:p>
            <a:pPr eaLnBrk="1" hangingPunct="1">
              <a:spcBef>
                <a:spcPts val="1800"/>
              </a:spcBef>
              <a:buClr>
                <a:srgbClr val="005B99"/>
              </a:buClr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Consent for FTI transfer from IRS</a:t>
            </a:r>
          </a:p>
          <a:p>
            <a:pPr lvl="1">
              <a:spcBef>
                <a:spcPts val="1800"/>
              </a:spcBef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2022 Federal Tax Return </a:t>
            </a:r>
          </a:p>
          <a:p>
            <a:pPr eaLnBrk="1" hangingPunct="1">
              <a:spcBef>
                <a:spcPts val="1800"/>
              </a:spcBef>
              <a:buClr>
                <a:srgbClr val="005B99"/>
              </a:buClr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Marital status</a:t>
            </a:r>
          </a:p>
          <a:p>
            <a:pPr eaLnBrk="1" hangingPunct="1">
              <a:spcBef>
                <a:spcPts val="1800"/>
              </a:spcBef>
              <a:buClr>
                <a:srgbClr val="005B99"/>
              </a:buClr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College plans </a:t>
            </a:r>
          </a:p>
          <a:p>
            <a:pPr eaLnBrk="1" hangingPunct="1">
              <a:spcBef>
                <a:spcPts val="1800"/>
              </a:spcBef>
              <a:buClr>
                <a:srgbClr val="005B99"/>
              </a:buClr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Personal and unusual circumstances</a:t>
            </a:r>
          </a:p>
          <a:p>
            <a:pPr marL="0" indent="0" eaLnBrk="1" hangingPunct="1">
              <a:spcBef>
                <a:spcPts val="1800"/>
              </a:spcBef>
              <a:buClr>
                <a:srgbClr val="005B99"/>
              </a:buClr>
              <a:buNone/>
            </a:pP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6174327"/>
      </p:ext>
    </p:extLst>
  </p:cSld>
  <p:clrMapOvr>
    <a:masterClrMapping/>
  </p:clrMapOvr>
  <p:transition spd="slow"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FUTURE Act Direct Data Exchange (FA-DDX)</a:t>
            </a:r>
          </a:p>
        </p:txBody>
      </p:sp>
      <p:sp>
        <p:nvSpPr>
          <p:cNvPr id="68610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Allows for an individual’s federal tax information (FTI) to be directly transferred from the IRS to the FAFSA</a:t>
            </a:r>
          </a:p>
          <a:p>
            <a:pPr>
              <a:spcBef>
                <a:spcPts val="1200"/>
              </a:spcBef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Consent is required by all contributors on FAFSA</a:t>
            </a:r>
          </a:p>
          <a:p>
            <a:pPr>
              <a:spcBef>
                <a:spcPts val="1200"/>
              </a:spcBef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IRS transfers information to populate FAFSA income questions for most tax filers</a:t>
            </a:r>
          </a:p>
          <a:p>
            <a:pPr>
              <a:spcBef>
                <a:spcPts val="1200"/>
              </a:spcBef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Eliminates manual entry of tax and income information</a:t>
            </a:r>
          </a:p>
        </p:txBody>
      </p:sp>
    </p:spTree>
    <p:extLst>
      <p:ext uri="{BB962C8B-B14F-4D97-AF65-F5344CB8AC3E}">
        <p14:creationId xmlns:p14="http://schemas.microsoft.com/office/powerpoint/2010/main" val="1030681399"/>
      </p:ext>
    </p:extLst>
  </p:cSld>
  <p:clrMapOvr>
    <a:masterClrMapping/>
  </p:clrMapOvr>
  <p:transition spd="slow"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2E28574-F702-9CA6-FA80-0EC0AF44C8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1" y="1143000"/>
            <a:ext cx="8839199" cy="4572000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Tax return information 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Minimal questions if FTI transferred from IRS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Asset information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ADC4226-9B29-3496-CBA9-6F8C90938E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Student Financial Information 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02FD9A5A-3065-78A0-1B32-56118DBF06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9742" y="2971800"/>
            <a:ext cx="4624514" cy="3393932"/>
          </a:xfrm>
          <a:prstGeom prst="rect">
            <a:avLst/>
          </a:prstGeom>
          <a:noFill/>
          <a:ln w="22225">
            <a:solidFill>
              <a:srgbClr val="004E7D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8355654"/>
      </p:ext>
    </p:extLst>
  </p:cSld>
  <p:clrMapOvr>
    <a:masterClrMapping/>
  </p:clrMapOvr>
  <p:transition spd="slow"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4F18BD4-D9EC-F50D-6C20-574BFA7DDC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FAFSA Contributors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B3A9AE6-5D33-C966-AFE2-7424D36514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5236" y="1180725"/>
            <a:ext cx="5613528" cy="4496550"/>
          </a:xfrm>
          <a:prstGeom prst="rect">
            <a:avLst/>
          </a:prstGeom>
          <a:ln w="22225">
            <a:solidFill>
              <a:srgbClr val="004E7D"/>
            </a:solidFill>
          </a:ln>
        </p:spPr>
      </p:pic>
    </p:spTree>
    <p:extLst>
      <p:ext uri="{BB962C8B-B14F-4D97-AF65-F5344CB8AC3E}">
        <p14:creationId xmlns:p14="http://schemas.microsoft.com/office/powerpoint/2010/main" val="3495817251"/>
      </p:ext>
    </p:extLst>
  </p:cSld>
  <p:clrMapOvr>
    <a:masterClrMapping/>
  </p:clrMapOvr>
  <p:transition spd="slow">
    <p:wipe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1DEC8E3-C773-41E7-922F-5808F460B0A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755BD-B4AC-9044-BCE4-27904766F8BB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465C4A5-BC99-4CD9-9C78-33D0105701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Invite parent(s) to fasfa form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48FE767-EA13-4C26-9301-CCA699ECE1C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EECC86C7-B03B-4C58-8461-9D76F54CC1E3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pPr marL="128588" indent="-128588">
              <a:buFont typeface="Arial" panose="020B0604020202020204" pitchFamily="34" charset="0"/>
              <a:buChar char="•"/>
            </a:pPr>
            <a:r>
              <a:rPr lang="en-US" sz="1125" b="1" dirty="0"/>
              <a:t>Legal first and last name </a:t>
            </a:r>
          </a:p>
          <a:p>
            <a:pPr marL="128588" indent="-128588">
              <a:buFont typeface="Arial" panose="020B0604020202020204" pitchFamily="34" charset="0"/>
              <a:buChar char="•"/>
            </a:pPr>
            <a:r>
              <a:rPr lang="en-US" sz="1125" b="1" dirty="0"/>
              <a:t>Date of Birth</a:t>
            </a:r>
          </a:p>
          <a:p>
            <a:pPr marL="128588" indent="-128588">
              <a:buFont typeface="Arial" panose="020B0604020202020204" pitchFamily="34" charset="0"/>
              <a:buChar char="•"/>
            </a:pPr>
            <a:r>
              <a:rPr lang="en-US" sz="1125" b="1" dirty="0"/>
              <a:t>Social Security Number (if your parent does not have a SSN, check the box below this entry field) </a:t>
            </a:r>
          </a:p>
          <a:p>
            <a:pPr marL="128588" indent="-128588">
              <a:buFont typeface="Arial" panose="020B0604020202020204" pitchFamily="34" charset="0"/>
              <a:buChar char="•"/>
            </a:pPr>
            <a:r>
              <a:rPr lang="en-US" sz="1125" b="1" dirty="0"/>
              <a:t>Email address</a:t>
            </a:r>
          </a:p>
          <a:p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B9242617-1356-46F1-8E86-549001F45DE6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001034" y="2725804"/>
            <a:ext cx="3470126" cy="454100"/>
          </a:xfrm>
        </p:spPr>
        <p:txBody>
          <a:bodyPr/>
          <a:lstStyle/>
          <a:p>
            <a:r>
              <a:rPr lang="en-US" b="1" i="1" dirty="0"/>
              <a:t>Please provide the following information about student parent(s)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DBF0DFFC-682E-41D4-B906-390B5FA88222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0827284-1AB0-4E80-8A02-F60624EB31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996" y="1371600"/>
            <a:ext cx="3952004" cy="4251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28569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EAFC297-D258-4985-8D6C-F154FDA01A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34755BD-B4AC-9044-BCE4-27904766F8BB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95DAFFD-7743-4961-8811-BC0A32A841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Email invitation template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6CA56FA-7A87-43F2-8805-7600C29B00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428" y="1371601"/>
            <a:ext cx="4326255" cy="425133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0DBEC8E-BDD8-4A21-9ADF-79D6EDC4C50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2638" y="1400477"/>
            <a:ext cx="3525771" cy="4251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45225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E2E00DA-45E1-BDBC-F528-5A10300BC7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2400"/>
              </a:spcBef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Identity and contact information</a:t>
            </a:r>
          </a:p>
          <a:p>
            <a:pPr>
              <a:spcBef>
                <a:spcPts val="2400"/>
              </a:spcBef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Consent for FTI transfer from IRS</a:t>
            </a:r>
          </a:p>
          <a:p>
            <a:pPr lvl="1">
              <a:spcBef>
                <a:spcPts val="2400"/>
              </a:spcBef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2022 Federal Tax return</a:t>
            </a:r>
          </a:p>
          <a:p>
            <a:pPr>
              <a:spcBef>
                <a:spcPts val="2400"/>
              </a:spcBef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Marital status</a:t>
            </a:r>
          </a:p>
          <a:p>
            <a:pPr>
              <a:spcBef>
                <a:spcPts val="2400"/>
              </a:spcBef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State of legal residence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1DFD15C-043E-8FCD-B7C3-538D2657A8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Parent Information </a:t>
            </a:r>
          </a:p>
        </p:txBody>
      </p:sp>
    </p:spTree>
    <p:extLst>
      <p:ext uri="{BB962C8B-B14F-4D97-AF65-F5344CB8AC3E}">
        <p14:creationId xmlns:p14="http://schemas.microsoft.com/office/powerpoint/2010/main" val="3256560983"/>
      </p:ext>
    </p:extLst>
  </p:cSld>
  <p:clrMapOvr>
    <a:masterClrMapping/>
  </p:clrMapOvr>
  <p:transition spd="slow">
    <p:wipe dir="r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FUTURE Act Direct Data Exchange (FA-DDX) </a:t>
            </a:r>
          </a:p>
        </p:txBody>
      </p:sp>
      <p:sp>
        <p:nvSpPr>
          <p:cNvPr id="68610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Allows for an individual’s federal tax information (FTI) to be directly transferred from the IRS to the FAFSA</a:t>
            </a:r>
          </a:p>
          <a:p>
            <a:pPr>
              <a:spcBef>
                <a:spcPts val="1200"/>
              </a:spcBef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Consent is required by all contributors on FAFSA</a:t>
            </a:r>
          </a:p>
          <a:p>
            <a:pPr>
              <a:spcBef>
                <a:spcPts val="1200"/>
              </a:spcBef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IRS transfers information to populate FAFSA income questions for most tax filers</a:t>
            </a:r>
          </a:p>
          <a:p>
            <a:pPr>
              <a:spcBef>
                <a:spcPts val="1200"/>
              </a:spcBef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Eliminates manual entry of tax and income information</a:t>
            </a:r>
          </a:p>
        </p:txBody>
      </p:sp>
    </p:spTree>
    <p:extLst>
      <p:ext uri="{BB962C8B-B14F-4D97-AF65-F5344CB8AC3E}">
        <p14:creationId xmlns:p14="http://schemas.microsoft.com/office/powerpoint/2010/main" val="2177817598"/>
      </p:ext>
    </p:extLst>
  </p:cSld>
  <p:clrMapOvr>
    <a:masterClrMapping/>
  </p:clrMapOvr>
  <p:transition spd="slow">
    <p:wipe dir="r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dirty="0"/>
              <a:t>Parent Financial Information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pPr>
              <a:spcBef>
                <a:spcPts val="2400"/>
              </a:spcBef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Receipt of means-tested federal benefits in the previous two years</a:t>
            </a:r>
          </a:p>
          <a:p>
            <a:pPr>
              <a:spcBef>
                <a:spcPts val="2400"/>
              </a:spcBef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Tax filing status</a:t>
            </a:r>
          </a:p>
          <a:p>
            <a:pPr>
              <a:spcBef>
                <a:spcPts val="2400"/>
              </a:spcBef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Family size and number in college</a:t>
            </a:r>
          </a:p>
          <a:p>
            <a:pPr>
              <a:spcBef>
                <a:spcPts val="2400"/>
              </a:spcBef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Tax return information </a:t>
            </a:r>
          </a:p>
          <a:p>
            <a:pPr lvl="1">
              <a:spcBef>
                <a:spcPts val="2400"/>
              </a:spcBef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Minimal questions if FTI transferred from IRS </a:t>
            </a:r>
          </a:p>
          <a:p>
            <a:pPr eaLnBrk="1" hangingPunct="1">
              <a:spcBef>
                <a:spcPts val="2400"/>
              </a:spcBef>
              <a:buClr>
                <a:srgbClr val="005B99"/>
              </a:buClr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Assets</a:t>
            </a:r>
          </a:p>
          <a:p>
            <a:pPr eaLnBrk="1" hangingPunct="1">
              <a:spcBef>
                <a:spcPts val="2400"/>
              </a:spcBef>
              <a:buClr>
                <a:srgbClr val="005B99"/>
              </a:buClr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Other parent information</a:t>
            </a:r>
          </a:p>
          <a:p>
            <a:pPr eaLnBrk="1" hangingPunct="1">
              <a:spcBef>
                <a:spcPts val="3000"/>
              </a:spcBef>
              <a:buFontTx/>
              <a:buNone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0657443"/>
      </p:ext>
    </p:extLst>
  </p:cSld>
  <p:clrMapOvr>
    <a:masterClrMapping/>
  </p:clrMapOvr>
  <p:transition spd="slow">
    <p:wipe dir="r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FF6F6EB-95F6-A194-1BF9-5E5664C423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1800"/>
              </a:spcBef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Conditions that justify an institution making an adjustment to a student’s dependency status</a:t>
            </a:r>
          </a:p>
          <a:p>
            <a:pPr>
              <a:spcBef>
                <a:spcPts val="1800"/>
              </a:spcBef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Student does not provide parental data on FAFSA</a:t>
            </a:r>
          </a:p>
          <a:p>
            <a:pPr marL="800100" lvl="2" indent="-457200">
              <a:spcBef>
                <a:spcPts val="1800"/>
              </a:spcBef>
              <a:buSzPct val="100000"/>
              <a:buFont typeface="Arial" panose="020B0604020202020204" pitchFamily="34" charset="0"/>
              <a:buChar char="–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Considered provisionally independent </a:t>
            </a:r>
          </a:p>
          <a:p>
            <a:pPr>
              <a:spcBef>
                <a:spcPts val="1800"/>
              </a:spcBef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Student follows institution’s process for dependency override determination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B12450B-A2E1-534F-342E-948DAF4E7B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Unusual Circumstances </a:t>
            </a:r>
          </a:p>
        </p:txBody>
      </p:sp>
    </p:spTree>
    <p:extLst>
      <p:ext uri="{BB962C8B-B14F-4D97-AF65-F5344CB8AC3E}">
        <p14:creationId xmlns:p14="http://schemas.microsoft.com/office/powerpoint/2010/main" val="763686291"/>
      </p:ext>
    </p:extLst>
  </p:cSld>
  <p:clrMapOvr>
    <a:masterClrMapping/>
  </p:clrMapOvr>
  <p:transition spd="slow"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Topics We Will Discuss</a:t>
            </a:r>
          </a:p>
        </p:txBody>
      </p:sp>
      <p:sp>
        <p:nvSpPr>
          <p:cNvPr id="1945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95000"/>
              </a:lnSpc>
              <a:spcBef>
                <a:spcPts val="1200"/>
              </a:spcBef>
              <a:buClr>
                <a:srgbClr val="005B99"/>
              </a:buClr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What is financial aid?</a:t>
            </a:r>
          </a:p>
          <a:p>
            <a:pPr eaLnBrk="1" hangingPunct="1">
              <a:lnSpc>
                <a:spcPct val="95000"/>
              </a:lnSpc>
              <a:spcBef>
                <a:spcPts val="1200"/>
              </a:spcBef>
              <a:buClr>
                <a:srgbClr val="005B99"/>
              </a:buClr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Cost of attendance (COA)</a:t>
            </a:r>
          </a:p>
          <a:p>
            <a:pPr eaLnBrk="1" hangingPunct="1">
              <a:lnSpc>
                <a:spcPct val="95000"/>
              </a:lnSpc>
              <a:spcBef>
                <a:spcPts val="1200"/>
              </a:spcBef>
              <a:buClr>
                <a:srgbClr val="005B99"/>
              </a:buClr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Student aid index (SAI)</a:t>
            </a:r>
          </a:p>
          <a:p>
            <a:pPr eaLnBrk="1" hangingPunct="1">
              <a:lnSpc>
                <a:spcPct val="95000"/>
              </a:lnSpc>
              <a:spcBef>
                <a:spcPts val="1200"/>
              </a:spcBef>
              <a:buClr>
                <a:srgbClr val="005B99"/>
              </a:buClr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Financial need</a:t>
            </a:r>
          </a:p>
          <a:p>
            <a:pPr eaLnBrk="1" hangingPunct="1">
              <a:lnSpc>
                <a:spcPct val="95000"/>
              </a:lnSpc>
              <a:spcBef>
                <a:spcPts val="1200"/>
              </a:spcBef>
              <a:buClr>
                <a:srgbClr val="005B99"/>
              </a:buClr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Categories, types, and sources of financial aid</a:t>
            </a:r>
          </a:p>
          <a:p>
            <a:pPr eaLnBrk="1" hangingPunct="1">
              <a:lnSpc>
                <a:spcPct val="95000"/>
              </a:lnSpc>
              <a:spcBef>
                <a:spcPts val="1200"/>
              </a:spcBef>
              <a:buClr>
                <a:srgbClr val="005B99"/>
              </a:buClr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Free Application for Federal Student Aid (FAFSA</a:t>
            </a:r>
            <a:r>
              <a:rPr lang="en-US" sz="3000" baseline="30000" dirty="0">
                <a:latin typeface="Arial" panose="020B0604020202020204" pitchFamily="34" charset="0"/>
                <a:cs typeface="Arial" panose="020B0604020202020204" pitchFamily="34" charset="0"/>
              </a:rPr>
              <a:t>®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eaLnBrk="1" hangingPunct="1">
              <a:lnSpc>
                <a:spcPct val="95000"/>
              </a:lnSpc>
              <a:spcBef>
                <a:spcPts val="1200"/>
              </a:spcBef>
              <a:buClr>
                <a:srgbClr val="005B99"/>
              </a:buClr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Special and unusual circumstances</a:t>
            </a:r>
          </a:p>
        </p:txBody>
      </p:sp>
    </p:spTree>
    <p:extLst>
      <p:ext uri="{BB962C8B-B14F-4D97-AF65-F5344CB8AC3E}">
        <p14:creationId xmlns:p14="http://schemas.microsoft.com/office/powerpoint/2010/main" val="3399555537"/>
      </p:ext>
    </p:extLst>
  </p:cSld>
  <p:clrMapOvr>
    <a:masterClrMapping/>
  </p:clrMapOvr>
  <p:transition spd="slow">
    <p:wipe dir="r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Parent Section Completion</a:t>
            </a:r>
          </a:p>
        </p:txBody>
      </p:sp>
      <p:sp>
        <p:nvSpPr>
          <p:cNvPr id="89090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81000" y="1371600"/>
            <a:ext cx="3886200" cy="4525963"/>
          </a:xfrm>
        </p:spPr>
        <p:txBody>
          <a:bodyPr/>
          <a:lstStyle/>
          <a:p>
            <a:pPr eaLnBrk="1" hangingPunct="1">
              <a:lnSpc>
                <a:spcPct val="95000"/>
              </a:lnSpc>
              <a:spcBef>
                <a:spcPct val="40000"/>
              </a:spcBef>
              <a:buClr>
                <a:srgbClr val="005B99"/>
              </a:buClr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Review of information </a:t>
            </a:r>
          </a:p>
          <a:p>
            <a:pPr eaLnBrk="1" hangingPunct="1">
              <a:lnSpc>
                <a:spcPct val="95000"/>
              </a:lnSpc>
              <a:spcBef>
                <a:spcPct val="40000"/>
              </a:spcBef>
              <a:buClr>
                <a:srgbClr val="005B99"/>
              </a:buClr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Signature and submission of FAFSA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5A0F269-2F62-7FEC-09BE-41FD62C65C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00" y="1459267"/>
            <a:ext cx="4908673" cy="4075370"/>
          </a:xfrm>
          <a:prstGeom prst="rect">
            <a:avLst/>
          </a:prstGeom>
          <a:ln w="22225">
            <a:solidFill>
              <a:srgbClr val="004E7D"/>
            </a:solidFill>
          </a:ln>
        </p:spPr>
      </p:pic>
    </p:spTree>
    <p:extLst>
      <p:ext uri="{BB962C8B-B14F-4D97-AF65-F5344CB8AC3E}">
        <p14:creationId xmlns:p14="http://schemas.microsoft.com/office/powerpoint/2010/main" val="3399444600"/>
      </p:ext>
    </p:extLst>
  </p:cSld>
  <p:clrMapOvr>
    <a:masterClrMapping/>
  </p:clrMapOvr>
  <p:transition spd="slow">
    <p:wipe dir="r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94558DC7-84E2-B1F9-E467-6B09A27F5EC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49045137"/>
              </p:ext>
            </p:extLst>
          </p:nvPr>
        </p:nvGraphicFramePr>
        <p:xfrm>
          <a:off x="152400" y="1295400"/>
          <a:ext cx="8839200" cy="4419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4F3B8DE0-75A7-8C93-2C63-381444A5FE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 Is Included in Family Size?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5BF9349-E5C5-927F-1ABF-A78F719124B0}"/>
              </a:ext>
            </a:extLst>
          </p:cNvPr>
          <p:cNvSpPr txBox="1"/>
          <p:nvPr/>
        </p:nvSpPr>
        <p:spPr>
          <a:xfrm>
            <a:off x="2019300" y="5715000"/>
            <a:ext cx="510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*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Included only if providing more than half of their support between July 1, 2024 and June 30, 2025</a:t>
            </a:r>
            <a:endParaRPr lang="en-US" sz="16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0CCB5D3-03BC-7BFA-0A19-6C9D87FC1A2D}"/>
              </a:ext>
            </a:extLst>
          </p:cNvPr>
          <p:cNvSpPr txBox="1"/>
          <p:nvPr/>
        </p:nvSpPr>
        <p:spPr>
          <a:xfrm>
            <a:off x="4876800" y="1688068"/>
            <a:ext cx="4114800" cy="406265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0"/>
            <a:endParaRPr lang="en-US" sz="2400" b="0" i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400" b="0" i="0" dirty="0">
                <a:latin typeface="Arial" panose="020B0604020202020204" pitchFamily="34" charset="0"/>
                <a:cs typeface="Arial" panose="020B0604020202020204" pitchFamily="34" charset="0"/>
              </a:rPr>
              <a:t>Student (and spouse)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400" b="0" i="0" dirty="0">
                <a:latin typeface="Arial" panose="020B0604020202020204" pitchFamily="34" charset="0"/>
                <a:cs typeface="Arial" panose="020B0604020202020204" pitchFamily="34" charset="0"/>
              </a:rPr>
              <a:t>Student’s dependent children, even if they live apart from the student because of college enrollment*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400" b="0" i="0" dirty="0">
                <a:latin typeface="Arial" panose="020B0604020202020204" pitchFamily="34" charset="0"/>
                <a:cs typeface="Arial" panose="020B0604020202020204" pitchFamily="34" charset="0"/>
              </a:rPr>
              <a:t>Other people if they live with the student*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3276241"/>
      </p:ext>
    </p:extLst>
  </p:cSld>
  <p:clrMapOvr>
    <a:masterClrMapping/>
  </p:clrMapOvr>
  <p:transition spd="slow">
    <p:wipe dir="r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dirty="0"/>
              <a:t>College may request additional or supporting documentation </a:t>
            </a:r>
          </a:p>
        </p:txBody>
      </p:sp>
      <p:sp>
        <p:nvSpPr>
          <p:cNvPr id="101378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295400"/>
            <a:ext cx="8763000" cy="4953000"/>
          </a:xfrm>
        </p:spPr>
        <p:txBody>
          <a:bodyPr>
            <a:normAutofit lnSpcReduction="10000"/>
          </a:bodyPr>
          <a:lstStyle/>
          <a:p>
            <a:pPr marL="339725" indent="-339725" eaLnBrk="1" hangingPunct="1">
              <a:spcBef>
                <a:spcPts val="1800"/>
              </a:spcBef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DOE selects every third FAFSA that is processed</a:t>
            </a:r>
          </a:p>
          <a:p>
            <a:pPr marL="339725" indent="-339725" eaLnBrk="1" hangingPunct="1">
              <a:spcBef>
                <a:spcPts val="1800"/>
              </a:spcBef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Please submit requested documentation to college’s financial aid office in a timely manner to avoid awarding delays</a:t>
            </a:r>
          </a:p>
          <a:p>
            <a:pPr marL="801688" lvl="1" indent="-339725">
              <a:spcBef>
                <a:spcPts val="180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Identity</a:t>
            </a:r>
          </a:p>
          <a:p>
            <a:pPr marL="801688" lvl="1" indent="-339725">
              <a:spcBef>
                <a:spcPts val="180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Taxes/W2s</a:t>
            </a:r>
          </a:p>
          <a:p>
            <a:pPr marL="801688" lvl="1" indent="-339725">
              <a:spcBef>
                <a:spcPts val="180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Martial status</a:t>
            </a:r>
          </a:p>
          <a:p>
            <a:pPr marL="801688" lvl="1" indent="-339725">
              <a:spcBef>
                <a:spcPts val="180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Household </a:t>
            </a:r>
          </a:p>
          <a:p>
            <a:pPr marL="801688" lvl="1" indent="-339725">
              <a:spcBef>
                <a:spcPts val="180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other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2511874"/>
      </p:ext>
    </p:extLst>
  </p:cSld>
  <p:clrMapOvr>
    <a:masterClrMapping/>
  </p:clrMapOvr>
  <p:transition spd="slow">
    <p:wipe dir="r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2">
            <a:extLst>
              <a:ext uri="{FF2B5EF4-FFF2-40B4-BE49-F238E27FC236}">
                <a16:creationId xmlns:a16="http://schemas.microsoft.com/office/drawing/2014/main" id="{9E61E53E-FEB7-467A-AD11-E48EA1F248D1}"/>
              </a:ext>
            </a:extLst>
          </p:cNvPr>
          <p:cNvSpPr txBox="1">
            <a:spLocks noChangeArrowheads="1"/>
          </p:cNvSpPr>
          <p:nvPr/>
        </p:nvSpPr>
        <p:spPr>
          <a:xfrm>
            <a:off x="152400" y="281578"/>
            <a:ext cx="8839200" cy="93762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rgbClr val="33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>
                <a:solidFill>
                  <a:srgbClr val="005B99"/>
                </a:solidFill>
              </a:rPr>
              <a:t>Special Circumstances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276575" y="876191"/>
            <a:ext cx="8374009" cy="4949525"/>
            <a:chOff x="277887" y="-179353"/>
            <a:chExt cx="8569895" cy="5856935"/>
          </a:xfrm>
        </p:grpSpPr>
        <p:sp>
          <p:nvSpPr>
            <p:cNvPr id="10" name="Cloud Callout 9"/>
            <p:cNvSpPr/>
            <p:nvPr/>
          </p:nvSpPr>
          <p:spPr>
            <a:xfrm>
              <a:off x="6094511" y="-179353"/>
              <a:ext cx="2753271" cy="2057400"/>
            </a:xfrm>
            <a:prstGeom prst="cloudCallout">
              <a:avLst>
                <a:gd name="adj1" fmla="val -28056"/>
                <a:gd name="adj2" fmla="val 178723"/>
              </a:avLst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Secondary school tuition</a:t>
              </a:r>
            </a:p>
          </p:txBody>
        </p:sp>
        <p:pic>
          <p:nvPicPr>
            <p:cNvPr id="1026" name="Picture 2" descr="T:\NASFAA U\Video Design and Tools\Common Craft Cut-Outs\Pack_Scene_2_PNG_0\village_landscape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000" y="3620182"/>
              <a:ext cx="8400488" cy="2057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Cloud Callout 2"/>
            <p:cNvSpPr/>
            <p:nvPr/>
          </p:nvSpPr>
          <p:spPr>
            <a:xfrm>
              <a:off x="556041" y="-131707"/>
              <a:ext cx="3883950" cy="1979394"/>
            </a:xfrm>
            <a:prstGeom prst="cloudCallout">
              <a:avLst>
                <a:gd name="adj1" fmla="val -9159"/>
                <a:gd name="adj2" fmla="val 198320"/>
              </a:avLst>
            </a:prstGeom>
            <a:solidFill>
              <a:schemeClr val="tx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Unusual uncovered medical/dental expenses</a:t>
              </a:r>
            </a:p>
          </p:txBody>
        </p:sp>
        <p:sp>
          <p:nvSpPr>
            <p:cNvPr id="5" name="Cloud Callout 4"/>
            <p:cNvSpPr/>
            <p:nvPr/>
          </p:nvSpPr>
          <p:spPr>
            <a:xfrm>
              <a:off x="3104348" y="608756"/>
              <a:ext cx="3478570" cy="1828876"/>
            </a:xfrm>
            <a:prstGeom prst="cloudCallout">
              <a:avLst>
                <a:gd name="adj1" fmla="val 34511"/>
                <a:gd name="adj2" fmla="val 111757"/>
              </a:avLst>
            </a:prstGeom>
            <a:solidFill>
              <a:schemeClr val="accent1">
                <a:lumMod val="75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Extraordinary dependent care </a:t>
              </a:r>
            </a:p>
          </p:txBody>
        </p:sp>
        <p:sp>
          <p:nvSpPr>
            <p:cNvPr id="2" name="Cloud Callout 1"/>
            <p:cNvSpPr/>
            <p:nvPr/>
          </p:nvSpPr>
          <p:spPr>
            <a:xfrm>
              <a:off x="1748444" y="1783965"/>
              <a:ext cx="2570647" cy="1748292"/>
            </a:xfrm>
            <a:prstGeom prst="cloudCallout">
              <a:avLst>
                <a:gd name="adj1" fmla="val 32186"/>
                <a:gd name="adj2" fmla="val 133350"/>
              </a:avLst>
            </a:prstGeom>
            <a:solidFill>
              <a:srgbClr val="7FA3CF"/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Loss of employment or income</a:t>
              </a:r>
            </a:p>
          </p:txBody>
        </p:sp>
        <p:sp>
          <p:nvSpPr>
            <p:cNvPr id="4" name="Cloud Callout 3"/>
            <p:cNvSpPr/>
            <p:nvPr/>
          </p:nvSpPr>
          <p:spPr>
            <a:xfrm>
              <a:off x="3816372" y="2210915"/>
              <a:ext cx="2638316" cy="955411"/>
            </a:xfrm>
            <a:prstGeom prst="cloudCallout">
              <a:avLst>
                <a:gd name="adj1" fmla="val -3156"/>
                <a:gd name="adj2" fmla="val 2019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Divorce</a:t>
              </a:r>
            </a:p>
          </p:txBody>
        </p:sp>
        <p:sp>
          <p:nvSpPr>
            <p:cNvPr id="6" name="Cloud Callout 5"/>
            <p:cNvSpPr/>
            <p:nvPr/>
          </p:nvSpPr>
          <p:spPr>
            <a:xfrm>
              <a:off x="277887" y="1538905"/>
              <a:ext cx="1883965" cy="2081276"/>
            </a:xfrm>
            <a:prstGeom prst="cloudCallout">
              <a:avLst>
                <a:gd name="adj1" fmla="val -25059"/>
                <a:gd name="adj2" fmla="val 130451"/>
              </a:avLst>
            </a:prstGeom>
            <a:solidFill>
              <a:schemeClr val="accent1">
                <a:lumMod val="50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Parent or spouse death</a:t>
              </a:r>
            </a:p>
          </p:txBody>
        </p:sp>
      </p:grpSp>
      <p:sp>
        <p:nvSpPr>
          <p:cNvPr id="13" name="Cloud Callout 2">
            <a:extLst>
              <a:ext uri="{FF2B5EF4-FFF2-40B4-BE49-F238E27FC236}">
                <a16:creationId xmlns:a16="http://schemas.microsoft.com/office/drawing/2014/main" id="{EE24C4B0-9059-45CF-9809-117CEECA1176}"/>
              </a:ext>
            </a:extLst>
          </p:cNvPr>
          <p:cNvSpPr/>
          <p:nvPr/>
        </p:nvSpPr>
        <p:spPr>
          <a:xfrm>
            <a:off x="5780488" y="2269571"/>
            <a:ext cx="2935199" cy="1738649"/>
          </a:xfrm>
          <a:prstGeom prst="cloudCallout">
            <a:avLst>
              <a:gd name="adj1" fmla="val 5084"/>
              <a:gd name="adj2" fmla="val 109934"/>
            </a:avLst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-457200"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Additional family members in college</a:t>
            </a:r>
          </a:p>
        </p:txBody>
      </p:sp>
    </p:spTree>
    <p:extLst>
      <p:ext uri="{BB962C8B-B14F-4D97-AF65-F5344CB8AC3E}">
        <p14:creationId xmlns:p14="http://schemas.microsoft.com/office/powerpoint/2010/main" val="247824669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84CECAB3-9993-4B55-A280-98726BEA03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295400"/>
            <a:ext cx="8534400" cy="4572000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n-US" sz="4800" dirty="0"/>
              <a:t>Contact Info</a:t>
            </a:r>
          </a:p>
          <a:p>
            <a:pPr marL="0" indent="0">
              <a:buNone/>
            </a:pPr>
            <a:r>
              <a:rPr lang="en-US" sz="4800" b="1" dirty="0"/>
              <a:t>Heather Couch</a:t>
            </a:r>
            <a:endParaRPr lang="en-US" sz="4800" dirty="0"/>
          </a:p>
          <a:p>
            <a:pPr marL="0" indent="0">
              <a:buNone/>
            </a:pPr>
            <a:r>
              <a:rPr lang="en-US" sz="4800" dirty="0"/>
              <a:t>Financial Aid Compliance Specialist</a:t>
            </a:r>
          </a:p>
          <a:p>
            <a:pPr marL="0" indent="0">
              <a:buNone/>
            </a:pPr>
            <a:r>
              <a:rPr lang="en-US" sz="4800" b="1" u="sng" dirty="0">
                <a:hlinkClick r:id="rId2"/>
              </a:rPr>
              <a:t>(336) 386-3462</a:t>
            </a:r>
            <a:endParaRPr lang="en-US" sz="4800" dirty="0"/>
          </a:p>
          <a:p>
            <a:pPr marL="0" indent="0">
              <a:buNone/>
            </a:pPr>
            <a:r>
              <a:rPr lang="en-US" sz="4800" b="1" u="sng" dirty="0">
                <a:hlinkClick r:id="rId3"/>
              </a:rPr>
              <a:t>couchhn@surry.edu</a:t>
            </a:r>
            <a:endParaRPr lang="en-US" sz="4800" dirty="0"/>
          </a:p>
          <a:p>
            <a:pPr marL="0" indent="0">
              <a:buNone/>
            </a:pPr>
            <a:r>
              <a:rPr lang="en-US" sz="4800" b="1" dirty="0"/>
              <a:t> </a:t>
            </a:r>
            <a:endParaRPr lang="en-US" sz="4800" dirty="0"/>
          </a:p>
          <a:p>
            <a:pPr marL="0" indent="0">
              <a:buNone/>
            </a:pPr>
            <a:r>
              <a:rPr lang="en-US" sz="4800" b="1" dirty="0"/>
              <a:t>Jodie Gammons</a:t>
            </a:r>
            <a:endParaRPr lang="en-US" sz="4800" dirty="0"/>
          </a:p>
          <a:p>
            <a:pPr marL="0" indent="0">
              <a:buNone/>
            </a:pPr>
            <a:r>
              <a:rPr lang="en-US" sz="4800" dirty="0"/>
              <a:t>Financial Aid Specialist</a:t>
            </a:r>
          </a:p>
          <a:p>
            <a:pPr marL="0" indent="0">
              <a:buNone/>
            </a:pPr>
            <a:r>
              <a:rPr lang="en-US" sz="4800" b="1" u="sng" dirty="0">
                <a:hlinkClick r:id="rId4"/>
              </a:rPr>
              <a:t>(336) 386-3458</a:t>
            </a:r>
            <a:endParaRPr lang="en-US" sz="4800" dirty="0"/>
          </a:p>
          <a:p>
            <a:pPr marL="0" indent="0">
              <a:buNone/>
            </a:pPr>
            <a:r>
              <a:rPr lang="en-US" sz="4800" b="1" u="sng" dirty="0">
                <a:hlinkClick r:id="rId5"/>
              </a:rPr>
              <a:t>gammonsjl@surry.edu</a:t>
            </a:r>
            <a:endParaRPr lang="en-US" sz="4800" dirty="0"/>
          </a:p>
          <a:p>
            <a:pPr marL="0" indent="0">
              <a:buNone/>
            </a:pPr>
            <a:r>
              <a:rPr lang="en-US" sz="4800" b="1" dirty="0"/>
              <a:t> </a:t>
            </a:r>
            <a:endParaRPr lang="en-US" sz="4800" dirty="0"/>
          </a:p>
          <a:p>
            <a:pPr marL="0" indent="0">
              <a:buNone/>
            </a:pPr>
            <a:r>
              <a:rPr lang="en-US" sz="4800" b="1" dirty="0"/>
              <a:t>Jay McDougal</a:t>
            </a:r>
            <a:endParaRPr lang="en-US" sz="4800" dirty="0"/>
          </a:p>
          <a:p>
            <a:pPr marL="0" indent="0">
              <a:buNone/>
            </a:pPr>
            <a:r>
              <a:rPr lang="en-US" sz="4800" dirty="0"/>
              <a:t>Veterans Affairs and Financial Aid Specialist</a:t>
            </a:r>
          </a:p>
          <a:p>
            <a:pPr marL="0" indent="0">
              <a:buNone/>
            </a:pPr>
            <a:r>
              <a:rPr lang="en-US" sz="4800" b="1" u="sng" dirty="0">
                <a:hlinkClick r:id="rId6"/>
              </a:rPr>
              <a:t>(336) 386-3245</a:t>
            </a:r>
            <a:endParaRPr lang="en-US" sz="4800" dirty="0"/>
          </a:p>
          <a:p>
            <a:pPr marL="0" indent="0">
              <a:buNone/>
            </a:pPr>
            <a:r>
              <a:rPr lang="en-US" sz="4800" b="1" u="sng" dirty="0">
                <a:hlinkClick r:id="rId7"/>
              </a:rPr>
              <a:t>mcdougaljr@surry.edu</a:t>
            </a:r>
            <a:endParaRPr lang="en-US" sz="4800" dirty="0"/>
          </a:p>
          <a:p>
            <a:pPr marL="0" indent="0">
              <a:buNone/>
            </a:pPr>
            <a:r>
              <a:rPr lang="en-US" sz="4800" i="1" dirty="0"/>
              <a:t> </a:t>
            </a:r>
            <a:endParaRPr lang="en-US" sz="4800" dirty="0"/>
          </a:p>
          <a:p>
            <a:pPr marL="0" indent="0">
              <a:buNone/>
            </a:pPr>
            <a:r>
              <a:rPr lang="en-US" sz="4800" b="1" dirty="0"/>
              <a:t>Elizabeth White</a:t>
            </a:r>
            <a:endParaRPr lang="en-US" sz="4800" dirty="0"/>
          </a:p>
          <a:p>
            <a:pPr marL="0" indent="0">
              <a:buNone/>
            </a:pPr>
            <a:r>
              <a:rPr lang="en-US" sz="4800" dirty="0"/>
              <a:t>Director of Financial Aid and Veterans Affairs</a:t>
            </a:r>
          </a:p>
          <a:p>
            <a:pPr marL="0" indent="0">
              <a:buNone/>
            </a:pPr>
            <a:r>
              <a:rPr lang="en-US" sz="4800" b="1" u="sng" dirty="0">
                <a:hlinkClick r:id="rId8"/>
              </a:rPr>
              <a:t>(336) 386-3356</a:t>
            </a:r>
            <a:endParaRPr lang="en-US" sz="4800" dirty="0"/>
          </a:p>
          <a:p>
            <a:pPr marL="0" indent="0">
              <a:buNone/>
            </a:pPr>
            <a:r>
              <a:rPr lang="en-US" sz="4800" b="1" u="sng" dirty="0">
                <a:hlinkClick r:id="rId9"/>
              </a:rPr>
              <a:t>whiteeh@surry.edu</a:t>
            </a:r>
            <a:endParaRPr lang="en-US" sz="4800" dirty="0"/>
          </a:p>
          <a:p>
            <a:pPr marL="0" indent="0">
              <a:buNone/>
            </a:pPr>
            <a:endParaRPr lang="en-US" sz="6000" dirty="0"/>
          </a:p>
          <a:p>
            <a:pPr marL="0" indent="0">
              <a:buNone/>
            </a:pPr>
            <a:r>
              <a:rPr lang="en-US" sz="8000" dirty="0"/>
              <a:t>                                                                                                  Thank You! 	</a:t>
            </a:r>
            <a:r>
              <a:rPr lang="en-US" dirty="0"/>
              <a:t>	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CC4658A-F8E3-48BA-B3E2-65D50C6CBA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71800" y="381000"/>
            <a:ext cx="6019800" cy="1219200"/>
          </a:xfrm>
        </p:spPr>
        <p:txBody>
          <a:bodyPr>
            <a:normAutofit/>
          </a:bodyPr>
          <a:lstStyle/>
          <a:p>
            <a:r>
              <a:rPr lang="en-US" dirty="0"/>
              <a:t>Questions?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8808243"/>
      </p:ext>
    </p:extLst>
  </p:cSld>
  <p:clrMapOvr>
    <a:masterClrMapping/>
  </p:clrMapOvr>
  <p:transition spd="slow"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>
            <a:extLst>
              <a:ext uri="{FF2B5EF4-FFF2-40B4-BE49-F238E27FC236}">
                <a16:creationId xmlns:a16="http://schemas.microsoft.com/office/drawing/2014/main" id="{55456A23-69BA-4151-9ABC-1A209A2A313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551903" y="4918947"/>
            <a:ext cx="1048296" cy="643653"/>
          </a:xfrm>
          <a:prstGeom prst="rect">
            <a:avLst/>
          </a:prstGeom>
          <a:solidFill>
            <a:srgbClr val="C54FAF"/>
          </a:solidFill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DE0FFA9E-B79F-4A6A-B22E-B164473D6DE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73" y="4918947"/>
            <a:ext cx="643653" cy="643653"/>
          </a:xfrm>
          <a:prstGeom prst="rect">
            <a:avLst/>
          </a:prstGeom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id="{EDBE9B5D-146B-48A6-97DE-5B70C26389E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551904" y="4051580"/>
            <a:ext cx="1048296" cy="643653"/>
          </a:xfrm>
          <a:prstGeom prst="rect">
            <a:avLst/>
          </a:prstGeom>
          <a:solidFill>
            <a:srgbClr val="C54FAF"/>
          </a:solidFill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425015EF-B030-4189-B416-8215C88101C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794" y="4038600"/>
            <a:ext cx="685800" cy="685800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6A534659-B095-4EA6-B9DB-1E822C70008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559255" y="3166347"/>
            <a:ext cx="1040945" cy="643653"/>
          </a:xfrm>
          <a:prstGeom prst="rect">
            <a:avLst/>
          </a:prstGeom>
          <a:solidFill>
            <a:srgbClr val="C54FAF"/>
          </a:solidFill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CDB0A180-BAF3-47B4-883C-58D8435FDDC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5407" y="3213853"/>
            <a:ext cx="548640" cy="548640"/>
          </a:xfrm>
          <a:prstGeom prst="rect">
            <a:avLst/>
          </a:prstGeom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3CB52162-430D-4D01-9AC6-6D30DCD6E2A1}"/>
              </a:ext>
            </a:extLst>
          </p:cNvPr>
          <p:cNvSpPr/>
          <p:nvPr/>
        </p:nvSpPr>
        <p:spPr>
          <a:xfrm>
            <a:off x="559255" y="2171859"/>
            <a:ext cx="1040945" cy="643653"/>
          </a:xfrm>
          <a:prstGeom prst="rect">
            <a:avLst/>
          </a:prstGeom>
          <a:solidFill>
            <a:srgbClr val="C54FAF"/>
          </a:solidFill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C32B4D95-7685-4620-AEC0-212D76DB288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588914" y="1320072"/>
            <a:ext cx="1011286" cy="643653"/>
          </a:xfrm>
          <a:prstGeom prst="rect">
            <a:avLst/>
          </a:prstGeom>
          <a:solidFill>
            <a:srgbClr val="C54FAF"/>
          </a:solidFill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C3B1F862-BA6A-49F1-9AE3-DD415174AA2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657" y="1270305"/>
            <a:ext cx="685800" cy="685800"/>
          </a:xfrm>
          <a:prstGeom prst="rect">
            <a:avLst/>
          </a:prstGeom>
        </p:spPr>
      </p:pic>
      <p:sp>
        <p:nvSpPr>
          <p:cNvPr id="13" name="Rectangle 2">
            <a:extLst>
              <a:ext uri="{FF2B5EF4-FFF2-40B4-BE49-F238E27FC236}">
                <a16:creationId xmlns:a16="http://schemas.microsoft.com/office/drawing/2014/main" id="{CDBB8244-E54F-41B7-872F-11880F5BC007}"/>
              </a:ext>
            </a:extLst>
          </p:cNvPr>
          <p:cNvSpPr txBox="1">
            <a:spLocks noChangeArrowheads="1"/>
          </p:cNvSpPr>
          <p:nvPr/>
        </p:nvSpPr>
        <p:spPr>
          <a:xfrm>
            <a:off x="152400" y="1"/>
            <a:ext cx="8839200" cy="1219200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rgbClr val="33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>
                <a:solidFill>
                  <a:srgbClr val="005B99"/>
                </a:solidFill>
              </a:rPr>
              <a:t>What Is Cost of Attendance (COA)?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3820D46-66BE-4433-B3B3-5FC9D12D96C0}"/>
              </a:ext>
            </a:extLst>
          </p:cNvPr>
          <p:cNvSpPr txBox="1"/>
          <p:nvPr/>
        </p:nvSpPr>
        <p:spPr>
          <a:xfrm>
            <a:off x="1650546" y="1440505"/>
            <a:ext cx="4908203" cy="523220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US" sz="2800" dirty="0">
                <a:latin typeface="Arial"/>
                <a:cs typeface="Arial"/>
              </a:rPr>
              <a:t>Tuition and fees – Direct Cost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DE0CDED-68AD-44F6-8362-1D20BF15E726}"/>
              </a:ext>
            </a:extLst>
          </p:cNvPr>
          <p:cNvSpPr txBox="1"/>
          <p:nvPr/>
        </p:nvSpPr>
        <p:spPr>
          <a:xfrm>
            <a:off x="1697634" y="2286000"/>
            <a:ext cx="5423280" cy="523220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US" sz="2800" dirty="0">
                <a:latin typeface="Arial"/>
                <a:cs typeface="Arial"/>
              </a:rPr>
              <a:t>Housing and food – Indirect Cost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75E1B35-08E2-46B1-975F-72BF9CF164EA}"/>
              </a:ext>
            </a:extLst>
          </p:cNvPr>
          <p:cNvSpPr txBox="1"/>
          <p:nvPr/>
        </p:nvSpPr>
        <p:spPr>
          <a:xfrm>
            <a:off x="1697634" y="3210580"/>
            <a:ext cx="5480988" cy="523220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US" sz="2800" dirty="0">
                <a:latin typeface="Arial"/>
                <a:cs typeface="Arial"/>
              </a:rPr>
              <a:t>Books and supplies – Direct Cost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2DEF5A4-DB84-4C8D-9A41-69B188EF06A6}"/>
              </a:ext>
            </a:extLst>
          </p:cNvPr>
          <p:cNvSpPr txBox="1"/>
          <p:nvPr/>
        </p:nvSpPr>
        <p:spPr>
          <a:xfrm>
            <a:off x="1712874" y="4124980"/>
            <a:ext cx="4909806" cy="523220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US" sz="2800" dirty="0">
                <a:latin typeface="Arial"/>
                <a:cs typeface="Arial"/>
              </a:rPr>
              <a:t>Transportation – Indirect Cost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A5284D6-EB8E-49A2-89BC-A534E14BD58B}"/>
              </a:ext>
            </a:extLst>
          </p:cNvPr>
          <p:cNvSpPr txBox="1"/>
          <p:nvPr/>
        </p:nvSpPr>
        <p:spPr>
          <a:xfrm>
            <a:off x="1735734" y="4963180"/>
            <a:ext cx="65885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Miscellaneous and personal – Indirect Cost</a:t>
            </a:r>
          </a:p>
        </p:txBody>
      </p:sp>
    </p:spTree>
    <p:extLst>
      <p:ext uri="{BB962C8B-B14F-4D97-AF65-F5344CB8AC3E}">
        <p14:creationId xmlns:p14="http://schemas.microsoft.com/office/powerpoint/2010/main" val="8837797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/>
          <p:nvPr/>
        </p:nvSpPr>
        <p:spPr>
          <a:xfrm>
            <a:off x="547794" y="1620645"/>
            <a:ext cx="3349558" cy="4255165"/>
          </a:xfrm>
          <a:custGeom>
            <a:avLst/>
            <a:gdLst>
              <a:gd name="connsiteX0" fmla="*/ 0 w 2902148"/>
              <a:gd name="connsiteY0" fmla="*/ 0 h 1741289"/>
              <a:gd name="connsiteX1" fmla="*/ 2902148 w 2902148"/>
              <a:gd name="connsiteY1" fmla="*/ 0 h 1741289"/>
              <a:gd name="connsiteX2" fmla="*/ 2902148 w 2902148"/>
              <a:gd name="connsiteY2" fmla="*/ 1741289 h 1741289"/>
              <a:gd name="connsiteX3" fmla="*/ 0 w 2902148"/>
              <a:gd name="connsiteY3" fmla="*/ 1741289 h 1741289"/>
              <a:gd name="connsiteX4" fmla="*/ 0 w 2902148"/>
              <a:gd name="connsiteY4" fmla="*/ 0 h 17412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02148" h="1741289">
                <a:moveTo>
                  <a:pt x="0" y="0"/>
                </a:moveTo>
                <a:lnTo>
                  <a:pt x="2902148" y="0"/>
                </a:lnTo>
                <a:lnTo>
                  <a:pt x="2902148" y="1741289"/>
                </a:lnTo>
                <a:lnTo>
                  <a:pt x="0" y="1741289"/>
                </a:lnTo>
                <a:lnTo>
                  <a:pt x="0" y="0"/>
                </a:lnTo>
                <a:close/>
              </a:path>
            </a:pathLst>
          </a:custGeom>
          <a:solidFill>
            <a:srgbClr val="DE7E26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3350" tIns="133350" rIns="133350" bIns="133350" numCol="1" spcCol="1270" anchor="ctr" anchorCtr="0">
            <a:no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kern="1200" dirty="0">
                <a:latin typeface="Arial" charset="0"/>
                <a:ea typeface="Arial" charset="0"/>
                <a:cs typeface="Arial" charset="0"/>
              </a:rPr>
              <a:t>Number resulting from the evaluation of a student’s      (and family’s) approximate financial resources </a:t>
            </a:r>
            <a:r>
              <a:rPr lang="en-US" sz="2400" b="1" dirty="0">
                <a:latin typeface="Arial" charset="0"/>
                <a:ea typeface="Arial" charset="0"/>
                <a:cs typeface="Arial" charset="0"/>
              </a:rPr>
              <a:t>for a </a:t>
            </a:r>
            <a:r>
              <a:rPr lang="en-US" sz="2400" b="1" kern="1200" dirty="0">
                <a:latin typeface="Arial" charset="0"/>
                <a:ea typeface="Arial" charset="0"/>
                <a:cs typeface="Arial" charset="0"/>
              </a:rPr>
              <a:t>student’s postsecondary education</a:t>
            </a:r>
          </a:p>
        </p:txBody>
      </p:sp>
      <p:sp>
        <p:nvSpPr>
          <p:cNvPr id="13" name="Freeform 12"/>
          <p:cNvSpPr/>
          <p:nvPr/>
        </p:nvSpPr>
        <p:spPr>
          <a:xfrm>
            <a:off x="5181600" y="1620645"/>
            <a:ext cx="3200400" cy="1828800"/>
          </a:xfrm>
          <a:custGeom>
            <a:avLst/>
            <a:gdLst>
              <a:gd name="connsiteX0" fmla="*/ 0 w 2902148"/>
              <a:gd name="connsiteY0" fmla="*/ 0 h 1741289"/>
              <a:gd name="connsiteX1" fmla="*/ 2902148 w 2902148"/>
              <a:gd name="connsiteY1" fmla="*/ 0 h 1741289"/>
              <a:gd name="connsiteX2" fmla="*/ 2902148 w 2902148"/>
              <a:gd name="connsiteY2" fmla="*/ 1741289 h 1741289"/>
              <a:gd name="connsiteX3" fmla="*/ 0 w 2902148"/>
              <a:gd name="connsiteY3" fmla="*/ 1741289 h 1741289"/>
              <a:gd name="connsiteX4" fmla="*/ 0 w 2902148"/>
              <a:gd name="connsiteY4" fmla="*/ 0 h 17412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02148" h="1741289">
                <a:moveTo>
                  <a:pt x="0" y="0"/>
                </a:moveTo>
                <a:lnTo>
                  <a:pt x="2902148" y="0"/>
                </a:lnTo>
                <a:lnTo>
                  <a:pt x="2902148" y="1741289"/>
                </a:lnTo>
                <a:lnTo>
                  <a:pt x="0" y="1741289"/>
                </a:lnTo>
                <a:lnTo>
                  <a:pt x="0" y="0"/>
                </a:lnTo>
                <a:close/>
              </a:path>
            </a:pathLst>
          </a:custGeom>
          <a:solidFill>
            <a:srgbClr val="004E7D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3350" tIns="133350" rIns="133350" bIns="133350" numCol="1" spcCol="1270" anchor="ctr" anchorCtr="0">
            <a:noAutofit/>
          </a:bodyPr>
          <a:lstStyle/>
          <a:p>
            <a:pPr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latin typeface="Arial" charset="0"/>
                <a:ea typeface="Arial" charset="0"/>
                <a:cs typeface="Arial" charset="0"/>
              </a:rPr>
              <a:t>Student contribution</a:t>
            </a:r>
          </a:p>
        </p:txBody>
      </p:sp>
      <p:sp>
        <p:nvSpPr>
          <p:cNvPr id="14" name="Freeform 13"/>
          <p:cNvSpPr/>
          <p:nvPr/>
        </p:nvSpPr>
        <p:spPr>
          <a:xfrm>
            <a:off x="5181600" y="4047010"/>
            <a:ext cx="3200400" cy="1828800"/>
          </a:xfrm>
          <a:custGeom>
            <a:avLst/>
            <a:gdLst>
              <a:gd name="connsiteX0" fmla="*/ 0 w 2902148"/>
              <a:gd name="connsiteY0" fmla="*/ 0 h 1741289"/>
              <a:gd name="connsiteX1" fmla="*/ 2902148 w 2902148"/>
              <a:gd name="connsiteY1" fmla="*/ 0 h 1741289"/>
              <a:gd name="connsiteX2" fmla="*/ 2902148 w 2902148"/>
              <a:gd name="connsiteY2" fmla="*/ 1741289 h 1741289"/>
              <a:gd name="connsiteX3" fmla="*/ 0 w 2902148"/>
              <a:gd name="connsiteY3" fmla="*/ 1741289 h 1741289"/>
              <a:gd name="connsiteX4" fmla="*/ 0 w 2902148"/>
              <a:gd name="connsiteY4" fmla="*/ 0 h 17412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02148" h="1741289">
                <a:moveTo>
                  <a:pt x="0" y="0"/>
                </a:moveTo>
                <a:lnTo>
                  <a:pt x="2902148" y="0"/>
                </a:lnTo>
                <a:lnTo>
                  <a:pt x="2902148" y="1741289"/>
                </a:lnTo>
                <a:lnTo>
                  <a:pt x="0" y="1741289"/>
                </a:lnTo>
                <a:lnTo>
                  <a:pt x="0" y="0"/>
                </a:lnTo>
                <a:close/>
              </a:path>
            </a:pathLst>
          </a:custGeom>
          <a:solidFill>
            <a:srgbClr val="B94197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3350" tIns="133350" rIns="133350" bIns="133350" numCol="1" spcCol="1270" anchor="ctr" anchorCtr="0">
            <a:noAutofit/>
          </a:bodyPr>
          <a:lstStyle/>
          <a:p>
            <a:pPr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latin typeface="Arial" charset="0"/>
                <a:ea typeface="Arial" charset="0"/>
                <a:cs typeface="Arial" charset="0"/>
              </a:rPr>
              <a:t>Parent contribution</a:t>
            </a:r>
          </a:p>
          <a:p>
            <a:pPr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(for dependent students)</a:t>
            </a:r>
            <a:endParaRPr lang="en-US" sz="24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" name="Left Brace 1"/>
          <p:cNvSpPr/>
          <p:nvPr/>
        </p:nvSpPr>
        <p:spPr>
          <a:xfrm>
            <a:off x="4267200" y="2529027"/>
            <a:ext cx="457200" cy="2438400"/>
          </a:xfrm>
          <a:prstGeom prst="leftBrace">
            <a:avLst/>
          </a:prstGeom>
          <a:ln w="38100">
            <a:solidFill>
              <a:srgbClr val="005B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ln w="57150">
                <a:solidFill>
                  <a:schemeClr val="tx1"/>
                </a:solidFill>
              </a:ln>
              <a:solidFill>
                <a:srgbClr val="005B99"/>
              </a:solidFill>
            </a:endParaRP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A6465BB8-DF46-44E7-B0C0-6B606367070C}"/>
              </a:ext>
            </a:extLst>
          </p:cNvPr>
          <p:cNvSpPr txBox="1">
            <a:spLocks noChangeArrowheads="1"/>
          </p:cNvSpPr>
          <p:nvPr/>
        </p:nvSpPr>
        <p:spPr>
          <a:xfrm>
            <a:off x="152400" y="0"/>
            <a:ext cx="891540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rgbClr val="33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>
                <a:solidFill>
                  <a:srgbClr val="005B99"/>
                </a:solidFill>
              </a:rPr>
              <a:t>What Is Student Aid Index (SAI)?</a:t>
            </a:r>
          </a:p>
        </p:txBody>
      </p:sp>
    </p:spTree>
    <p:extLst>
      <p:ext uri="{BB962C8B-B14F-4D97-AF65-F5344CB8AC3E}">
        <p14:creationId xmlns:p14="http://schemas.microsoft.com/office/powerpoint/2010/main" val="19898042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" name="Table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5838525"/>
              </p:ext>
            </p:extLst>
          </p:nvPr>
        </p:nvGraphicFramePr>
        <p:xfrm>
          <a:off x="1485900" y="1943100"/>
          <a:ext cx="6172200" cy="2971800"/>
        </p:xfrm>
        <a:graphic>
          <a:graphicData uri="http://schemas.openxmlformats.org/drawingml/2006/table">
            <a:tbl>
              <a:tblPr firstRow="1" firstCol="1" bandRow="1" bandCol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6172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97180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4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tabLst>
                          <a:tab pos="568325" algn="l"/>
                        </a:tabLst>
                      </a:pPr>
                      <a:r>
                        <a:rPr lang="en-US" sz="24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	</a:t>
                      </a:r>
                      <a:r>
                        <a:rPr lang="en-US" sz="32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Cost of attendance (COA)</a:t>
                      </a:r>
                      <a:endParaRPr lang="en-US" sz="3600" dirty="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marL="0" marR="0" algn="l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68325" algn="l"/>
                        </a:tabLst>
                      </a:pPr>
                      <a:r>
                        <a:rPr lang="en-US" sz="32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 – 	</a:t>
                      </a:r>
                      <a:r>
                        <a:rPr lang="en-US" sz="3200" u="non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Student aid index (SAI)</a:t>
                      </a:r>
                      <a:endParaRPr lang="en-US" sz="3600" u="none" dirty="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marL="0" marR="0" algn="l">
                        <a:lnSpc>
                          <a:spcPct val="14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568325" algn="l"/>
                        </a:tabLst>
                      </a:pPr>
                      <a:r>
                        <a:rPr lang="en-US" sz="32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 =	Financial need</a:t>
                      </a:r>
                      <a:endParaRPr lang="en-US" sz="3600" dirty="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80" marR="68580" marT="0" marB="0" anchor="ctr">
                    <a:solidFill>
                      <a:srgbClr val="004E7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7" name="Straight Connector 6"/>
          <p:cNvCxnSpPr>
            <a:cxnSpLocks/>
          </p:cNvCxnSpPr>
          <p:nvPr/>
        </p:nvCxnSpPr>
        <p:spPr>
          <a:xfrm>
            <a:off x="838200" y="3810000"/>
            <a:ext cx="74676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2">
            <a:extLst>
              <a:ext uri="{FF2B5EF4-FFF2-40B4-BE49-F238E27FC236}">
                <a16:creationId xmlns:a16="http://schemas.microsoft.com/office/drawing/2014/main" id="{BD0CBDF2-E40C-4F34-9137-8F40CEBE67CA}"/>
              </a:ext>
            </a:extLst>
          </p:cNvPr>
          <p:cNvSpPr txBox="1">
            <a:spLocks noChangeArrowheads="1"/>
          </p:cNvSpPr>
          <p:nvPr/>
        </p:nvSpPr>
        <p:spPr>
          <a:xfrm>
            <a:off x="152400" y="0"/>
            <a:ext cx="8839200" cy="1219200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rgbClr val="33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>
                <a:solidFill>
                  <a:srgbClr val="005B99"/>
                </a:solidFill>
              </a:rPr>
              <a:t>What Is Financial Need?</a:t>
            </a:r>
          </a:p>
        </p:txBody>
      </p:sp>
    </p:spTree>
    <p:extLst>
      <p:ext uri="{BB962C8B-B14F-4D97-AF65-F5344CB8AC3E}">
        <p14:creationId xmlns:p14="http://schemas.microsoft.com/office/powerpoint/2010/main" val="26930130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9A0B9C-4FFE-28D6-38F1-102FBD9FEA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Financial Aid</a:t>
            </a: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296811D8-F358-E76E-D2E8-21BEC5BE60C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0832199"/>
              </p:ext>
            </p:extLst>
          </p:nvPr>
        </p:nvGraphicFramePr>
        <p:xfrm>
          <a:off x="533400" y="685800"/>
          <a:ext cx="8229600" cy="5486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ight Brace 1">
            <a:extLst>
              <a:ext uri="{FF2B5EF4-FFF2-40B4-BE49-F238E27FC236}">
                <a16:creationId xmlns:a16="http://schemas.microsoft.com/office/drawing/2014/main" id="{1DAFDBE9-83A3-68EB-B2F6-67DF63CA90F1}"/>
              </a:ext>
            </a:extLst>
          </p:cNvPr>
          <p:cNvSpPr>
            <a:spLocks/>
          </p:cNvSpPr>
          <p:nvPr/>
        </p:nvSpPr>
        <p:spPr bwMode="auto">
          <a:xfrm>
            <a:off x="6705600" y="2697777"/>
            <a:ext cx="685800" cy="1755648"/>
          </a:xfrm>
          <a:prstGeom prst="rightBrace">
            <a:avLst>
              <a:gd name="adj1" fmla="val 8336"/>
              <a:gd name="adj2" fmla="val 50000"/>
            </a:avLst>
          </a:prstGeom>
          <a:noFill/>
          <a:ln w="222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5" name="Right Brace 1">
            <a:extLst>
              <a:ext uri="{FF2B5EF4-FFF2-40B4-BE49-F238E27FC236}">
                <a16:creationId xmlns:a16="http://schemas.microsoft.com/office/drawing/2014/main" id="{49A68981-8FC9-AD48-E817-1620110A265B}"/>
              </a:ext>
            </a:extLst>
          </p:cNvPr>
          <p:cNvSpPr>
            <a:spLocks/>
          </p:cNvSpPr>
          <p:nvPr/>
        </p:nvSpPr>
        <p:spPr bwMode="auto">
          <a:xfrm flipH="1">
            <a:off x="1600200" y="2697777"/>
            <a:ext cx="685800" cy="1752600"/>
          </a:xfrm>
          <a:prstGeom prst="rightBrace">
            <a:avLst>
              <a:gd name="adj1" fmla="val 8336"/>
              <a:gd name="adj2" fmla="val 49547"/>
            </a:avLst>
          </a:prstGeom>
          <a:noFill/>
          <a:ln w="222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5EF092A-0E8D-DDA9-BDFE-CE31D0541BDA}"/>
              </a:ext>
            </a:extLst>
          </p:cNvPr>
          <p:cNvSpPr txBox="1"/>
          <p:nvPr/>
        </p:nvSpPr>
        <p:spPr>
          <a:xfrm>
            <a:off x="7372350" y="3343244"/>
            <a:ext cx="1485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Gift Aid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06B15C2-F455-2D8E-1A25-B72EC23A1039}"/>
              </a:ext>
            </a:extLst>
          </p:cNvPr>
          <p:cNvSpPr txBox="1"/>
          <p:nvPr/>
        </p:nvSpPr>
        <p:spPr>
          <a:xfrm>
            <a:off x="100445" y="3089701"/>
            <a:ext cx="152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Self-Help Aid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CCF4544-A0F2-4703-AB62-8B750B08B867}"/>
              </a:ext>
            </a:extLst>
          </p:cNvPr>
          <p:cNvSpPr/>
          <p:nvPr/>
        </p:nvSpPr>
        <p:spPr>
          <a:xfrm>
            <a:off x="6629400" y="1447800"/>
            <a:ext cx="16002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Yadkin Guarantee</a:t>
            </a:r>
          </a:p>
        </p:txBody>
      </p:sp>
    </p:spTree>
    <p:extLst>
      <p:ext uri="{BB962C8B-B14F-4D97-AF65-F5344CB8AC3E}">
        <p14:creationId xmlns:p14="http://schemas.microsoft.com/office/powerpoint/2010/main" val="461088713"/>
      </p:ext>
    </p:extLst>
  </p:cSld>
  <p:clrMapOvr>
    <a:masterClrMapping/>
  </p:clrMapOvr>
  <p:transition spd="slow"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Free Application for Federal Student Aid (FAFSA</a:t>
            </a:r>
            <a:r>
              <a:rPr lang="en-US" baseline="30000" dirty="0"/>
              <a:t>®</a:t>
            </a:r>
            <a:r>
              <a:rPr lang="en-US" dirty="0"/>
              <a:t>) 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295400"/>
            <a:ext cx="8686800" cy="4525963"/>
          </a:xfrm>
        </p:spPr>
        <p:txBody>
          <a:bodyPr>
            <a:norm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May be filed at any time during an academic year, but typically no earlier than October 1</a:t>
            </a:r>
            <a:r>
              <a:rPr lang="en-US" baseline="30000" dirty="0">
                <a:latin typeface="Arial" panose="020B0604020202020204" pitchFamily="34" charset="0"/>
                <a:cs typeface="Arial" panose="020B0604020202020204" pitchFamily="34" charset="0"/>
              </a:rPr>
              <a:t>st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prior to the academic year for which the student requests aid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For the 2024-25 academic year, the FAFSA may be filed starting in December 2023 (exact date to be determined)</a:t>
            </a:r>
            <a:endParaRPr lang="en-US" b="1" strike="sngStrik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Colleges may set FAFSA priority dates</a:t>
            </a:r>
          </a:p>
        </p:txBody>
      </p:sp>
    </p:spTree>
    <p:extLst>
      <p:ext uri="{BB962C8B-B14F-4D97-AF65-F5344CB8AC3E}">
        <p14:creationId xmlns:p14="http://schemas.microsoft.com/office/powerpoint/2010/main" val="3500187259"/>
      </p:ext>
    </p:extLst>
  </p:cSld>
  <p:clrMapOvr>
    <a:masterClrMapping/>
  </p:clrMapOvr>
  <p:transition spd="slow"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0"/>
            <a:ext cx="8610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/>
              <a:t>Account Username and Password (FSA ID)</a:t>
            </a:r>
          </a:p>
        </p:txBody>
      </p:sp>
      <p:sp>
        <p:nvSpPr>
          <p:cNvPr id="74754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084141"/>
            <a:ext cx="4572001" cy="487680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10000"/>
              </a:lnSpc>
              <a:spcBef>
                <a:spcPts val="900"/>
              </a:spcBef>
              <a:buClr>
                <a:srgbClr val="005B99"/>
              </a:buClr>
              <a:buSzPct val="110000"/>
            </a:pP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Used for FAFSA completion </a:t>
            </a:r>
            <a:b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and access to certain U.S. Department of Education websites</a:t>
            </a:r>
          </a:p>
          <a:p>
            <a:pPr eaLnBrk="1" hangingPunct="1">
              <a:lnSpc>
                <a:spcPct val="110000"/>
              </a:lnSpc>
              <a:spcBef>
                <a:spcPts val="900"/>
              </a:spcBef>
              <a:buClr>
                <a:srgbClr val="005B99"/>
              </a:buClr>
              <a:buSzPct val="110000"/>
            </a:pP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Student and parent must </a:t>
            </a:r>
            <a:b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create own FSA ID</a:t>
            </a:r>
          </a:p>
          <a:p>
            <a:pPr eaLnBrk="1" hangingPunct="1">
              <a:lnSpc>
                <a:spcPct val="110000"/>
              </a:lnSpc>
              <a:spcBef>
                <a:spcPts val="900"/>
              </a:spcBef>
              <a:buClr>
                <a:srgbClr val="005B99"/>
              </a:buClr>
              <a:buSzPct val="110000"/>
            </a:pP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May be used throughout </a:t>
            </a:r>
            <a:b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financial aid process, </a:t>
            </a:r>
            <a:b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including subsequent </a:t>
            </a:r>
            <a:b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school years</a:t>
            </a:r>
          </a:p>
          <a:p>
            <a:pPr>
              <a:lnSpc>
                <a:spcPct val="110000"/>
              </a:lnSpc>
              <a:spcBef>
                <a:spcPts val="900"/>
              </a:spcBef>
              <a:buClr>
                <a:srgbClr val="005B99"/>
              </a:buClr>
              <a:buSzPct val="110000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Only the owner should </a:t>
            </a:r>
            <a:b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create an FSA ID</a:t>
            </a:r>
          </a:p>
        </p:txBody>
      </p:sp>
      <p:pic>
        <p:nvPicPr>
          <p:cNvPr id="74755" name="Picture 8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6748463" y="3567113"/>
            <a:ext cx="28575" cy="28575"/>
          </a:xfrm>
        </p:spPr>
      </p:pic>
      <p:pic>
        <p:nvPicPr>
          <p:cNvPr id="74756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57713" y="3414713"/>
            <a:ext cx="28575" cy="2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D9E4CBC-9583-6572-42BF-223AF7AAA32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608"/>
          <a:stretch/>
        </p:blipFill>
        <p:spPr>
          <a:xfrm>
            <a:off x="4586288" y="1084141"/>
            <a:ext cx="3925129" cy="3487859"/>
          </a:xfrm>
          <a:prstGeom prst="rect">
            <a:avLst/>
          </a:prstGeom>
          <a:ln w="22225">
            <a:solidFill>
              <a:srgbClr val="004E7D"/>
            </a:solidFill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9F61EDB-F675-79E5-0825-6C6FC10CF50A}"/>
              </a:ext>
            </a:extLst>
          </p:cNvPr>
          <p:cNvSpPr txBox="1"/>
          <p:nvPr/>
        </p:nvSpPr>
        <p:spPr>
          <a:xfrm>
            <a:off x="1877036" y="5847167"/>
            <a:ext cx="6777256" cy="3734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spcBef>
                <a:spcPts val="900"/>
              </a:spcBef>
              <a:buClr>
                <a:srgbClr val="005B99"/>
              </a:buClr>
              <a:buSzPct val="110000"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Apply at https://studentaid.gov/fsa-id/create-account/launch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5BC5994F-3160-8868-11CF-AEC583F3C2AA}"/>
              </a:ext>
            </a:extLst>
          </p:cNvPr>
          <p:cNvSpPr/>
          <p:nvPr/>
        </p:nvSpPr>
        <p:spPr>
          <a:xfrm>
            <a:off x="1877036" y="5867401"/>
            <a:ext cx="6123964" cy="380999"/>
          </a:xfrm>
          <a:prstGeom prst="roundRect">
            <a:avLst/>
          </a:prstGeom>
          <a:noFill/>
          <a:ln w="22225">
            <a:solidFill>
              <a:srgbClr val="DE7E2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24AAC592-7850-4803-94A5-EF8D94AB28DD}"/>
              </a:ext>
            </a:extLst>
          </p:cNvPr>
          <p:cNvGrpSpPr/>
          <p:nvPr/>
        </p:nvGrpSpPr>
        <p:grpSpPr>
          <a:xfrm>
            <a:off x="3962400" y="4572000"/>
            <a:ext cx="4691893" cy="1275167"/>
            <a:chOff x="5908845" y="4695869"/>
            <a:chExt cx="5844727" cy="1905001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27685A98-A1E0-4892-A2DE-E87E0357FF4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524484" y="4695869"/>
              <a:ext cx="2229088" cy="1905001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715BC658-1931-4158-835B-C712C0256B95}"/>
                </a:ext>
              </a:extLst>
            </p:cNvPr>
            <p:cNvSpPr txBox="1"/>
            <p:nvPr/>
          </p:nvSpPr>
          <p:spPr>
            <a:xfrm>
              <a:off x="5908845" y="5357945"/>
              <a:ext cx="3615639" cy="6788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rgbClr val="FF0000"/>
                  </a:solidFill>
                </a:rPr>
                <a:t>Create your FSA ID TODAY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87139391"/>
      </p:ext>
    </p:extLst>
  </p:cSld>
  <p:clrMapOvr>
    <a:masterClrMapping/>
  </p:clrMapOvr>
  <p:transition spd="slow"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Online FAFSA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5AEFCF3-518D-E3DD-E3E6-CD3525EB14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9608" y="1115037"/>
            <a:ext cx="5524784" cy="4432528"/>
          </a:xfrm>
          <a:prstGeom prst="rect">
            <a:avLst/>
          </a:prstGeom>
          <a:ln w="22225">
            <a:solidFill>
              <a:srgbClr val="004E7D"/>
            </a:solidFill>
          </a:ln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D899A76D-8DF1-4794-AF7E-E31B8B550895}"/>
              </a:ext>
            </a:extLst>
          </p:cNvPr>
          <p:cNvSpPr/>
          <p:nvPr/>
        </p:nvSpPr>
        <p:spPr>
          <a:xfrm>
            <a:off x="1676400" y="2316582"/>
            <a:ext cx="1143000" cy="685800"/>
          </a:xfrm>
          <a:prstGeom prst="ellipse">
            <a:avLst/>
          </a:prstGeom>
          <a:noFill/>
          <a:ln w="38100">
            <a:solidFill>
              <a:srgbClr val="F4EE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7FDBD07-5143-854D-F723-8101D992B0AA}"/>
              </a:ext>
            </a:extLst>
          </p:cNvPr>
          <p:cNvSpPr txBox="1"/>
          <p:nvPr/>
        </p:nvSpPr>
        <p:spPr>
          <a:xfrm>
            <a:off x="47696" y="5742963"/>
            <a:ext cx="91214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/>
              <a:t>Note: Online FAFSA screenshots from U.S. Department of Education’s 2024-25 FAFSA Form Preview Presentation, July 2023 </a:t>
            </a:r>
          </a:p>
        </p:txBody>
      </p:sp>
    </p:spTree>
    <p:extLst>
      <p:ext uri="{BB962C8B-B14F-4D97-AF65-F5344CB8AC3E}">
        <p14:creationId xmlns:p14="http://schemas.microsoft.com/office/powerpoint/2010/main" val="1007844782"/>
      </p:ext>
    </p:extLst>
  </p:cSld>
  <p:clrMapOvr>
    <a:masterClrMapping/>
  </p:clrMapOvr>
  <p:transition spd="slow">
    <p:wipe dir="r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67791</TotalTime>
  <Words>927</Words>
  <Application>Microsoft Office PowerPoint</Application>
  <PresentationFormat>On-screen Show (4:3)</PresentationFormat>
  <Paragraphs>167</Paragraphs>
  <Slides>24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Arial</vt:lpstr>
      <vt:lpstr>Calibri</vt:lpstr>
      <vt:lpstr>Oswald</vt:lpstr>
      <vt:lpstr>Verdana</vt:lpstr>
      <vt:lpstr>Wingdings</vt:lpstr>
      <vt:lpstr>Office Theme</vt:lpstr>
      <vt:lpstr>PowerPoint Presentation</vt:lpstr>
      <vt:lpstr>Topics We Will Discuss</vt:lpstr>
      <vt:lpstr>PowerPoint Presentation</vt:lpstr>
      <vt:lpstr>PowerPoint Presentation</vt:lpstr>
      <vt:lpstr>PowerPoint Presentation</vt:lpstr>
      <vt:lpstr>Types of Financial Aid</vt:lpstr>
      <vt:lpstr>Free Application for Federal Student Aid (FAFSA®) </vt:lpstr>
      <vt:lpstr>Account Username and Password (FSA ID)</vt:lpstr>
      <vt:lpstr>Online FAFSA</vt:lpstr>
      <vt:lpstr>Student Information</vt:lpstr>
      <vt:lpstr>FUTURE Act Direct Data Exchange (FA-DDX)</vt:lpstr>
      <vt:lpstr>Student Financial Information </vt:lpstr>
      <vt:lpstr>FAFSA Contributors</vt:lpstr>
      <vt:lpstr>Invite parent(s) to fasfa form</vt:lpstr>
      <vt:lpstr>Email invitation template </vt:lpstr>
      <vt:lpstr>Parent Information </vt:lpstr>
      <vt:lpstr>FUTURE Act Direct Data Exchange (FA-DDX) </vt:lpstr>
      <vt:lpstr>Parent Financial Information</vt:lpstr>
      <vt:lpstr>Unusual Circumstances </vt:lpstr>
      <vt:lpstr>Parent Section Completion</vt:lpstr>
      <vt:lpstr>Who Is Included in Family Size?</vt:lpstr>
      <vt:lpstr>College may request additional or supporting documentation </vt:lpstr>
      <vt:lpstr>PowerPoint Presentation</vt:lpstr>
      <vt:lpstr>Questions?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NASFAA's What You Need to Know About Financial Aid Slideshow Handout</dc:title>
  <dc:creator>National Association of Student Financial Aid Administrators</dc:creator>
  <cp:lastModifiedBy>KYLE MATTHEWS</cp:lastModifiedBy>
  <cp:revision>447</cp:revision>
  <cp:lastPrinted>2023-10-16T20:38:12Z</cp:lastPrinted>
  <dcterms:created xsi:type="dcterms:W3CDTF">2013-09-17T18:31:42Z</dcterms:created>
  <dcterms:modified xsi:type="dcterms:W3CDTF">2023-10-16T23:11:55Z</dcterms:modified>
</cp:coreProperties>
</file>